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7" r:id="rId2"/>
    <p:sldId id="276" r:id="rId3"/>
    <p:sldId id="279" r:id="rId4"/>
    <p:sldId id="280" r:id="rId5"/>
    <p:sldId id="281" r:id="rId6"/>
    <p:sldId id="282" r:id="rId7"/>
    <p:sldId id="277" r:id="rId8"/>
    <p:sldId id="328" r:id="rId9"/>
    <p:sldId id="329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297" r:id="rId19"/>
    <p:sldId id="312" r:id="rId20"/>
    <p:sldId id="311" r:id="rId21"/>
    <p:sldId id="310" r:id="rId22"/>
    <p:sldId id="309" r:id="rId23"/>
    <p:sldId id="308" r:id="rId24"/>
    <p:sldId id="307" r:id="rId25"/>
    <p:sldId id="306" r:id="rId26"/>
    <p:sldId id="321" r:id="rId27"/>
    <p:sldId id="323" r:id="rId28"/>
    <p:sldId id="324" r:id="rId29"/>
    <p:sldId id="325" r:id="rId30"/>
    <p:sldId id="326" r:id="rId31"/>
    <p:sldId id="330" r:id="rId32"/>
    <p:sldId id="334" r:id="rId33"/>
    <p:sldId id="335" r:id="rId34"/>
    <p:sldId id="336" r:id="rId35"/>
    <p:sldId id="337" r:id="rId36"/>
    <p:sldId id="338" r:id="rId37"/>
    <p:sldId id="339" r:id="rId38"/>
    <p:sldId id="331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32" r:id="rId51"/>
    <p:sldId id="340" r:id="rId52"/>
    <p:sldId id="354" r:id="rId53"/>
    <p:sldId id="363" r:id="rId54"/>
    <p:sldId id="362" r:id="rId55"/>
    <p:sldId id="341" r:id="rId56"/>
    <p:sldId id="355" r:id="rId57"/>
    <p:sldId id="356" r:id="rId58"/>
    <p:sldId id="357" r:id="rId59"/>
    <p:sldId id="358" r:id="rId60"/>
    <p:sldId id="359" r:id="rId61"/>
    <p:sldId id="360" r:id="rId62"/>
    <p:sldId id="361" r:id="rId63"/>
    <p:sldId id="364" r:id="rId64"/>
    <p:sldId id="365" r:id="rId65"/>
    <p:sldId id="369" r:id="rId66"/>
    <p:sldId id="366" r:id="rId67"/>
    <p:sldId id="367" r:id="rId68"/>
    <p:sldId id="368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7" r:id="rId77"/>
    <p:sldId id="313" r:id="rId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53"/>
    <p:restoredTop sz="93862"/>
  </p:normalViewPr>
  <p:slideViewPr>
    <p:cSldViewPr snapToGrid="0" snapToObjects="1">
      <p:cViewPr>
        <p:scale>
          <a:sx n="95" d="100"/>
          <a:sy n="95" d="100"/>
        </p:scale>
        <p:origin x="91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12DB7-5832-EE4E-8851-295474C637F3}" type="datetimeFigureOut">
              <a:rPr kumimoji="1" lang="ko-KR" altLang="en-US" smtClean="0"/>
              <a:t>2018. 6. 11.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EE321-50DF-2A49-A648-63620DF778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791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EE321-50DF-2A49-A648-63620DF778C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6991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EE321-50DF-2A49-A648-63620DF778C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8497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7346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EE321-50DF-2A49-A648-63620DF778C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195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EE321-50DF-2A49-A648-63620DF778C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489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EE321-50DF-2A49-A648-63620DF778C2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8285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CC2C-2D51-B043-91AC-AC5D2847ED0F}" type="datetimeFigureOut">
              <a:rPr kumimoji="1" lang="ko-KR" altLang="en-US" smtClean="0"/>
              <a:t>2018. 6. 11.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5801-0D73-B940-8FAF-8474EF4342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0477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CC2C-2D51-B043-91AC-AC5D2847ED0F}" type="datetimeFigureOut">
              <a:rPr kumimoji="1" lang="ko-KR" altLang="en-US" smtClean="0"/>
              <a:t>2018. 6. 11.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5801-0D73-B940-8FAF-8474EF4342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9251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CC2C-2D51-B043-91AC-AC5D2847ED0F}" type="datetimeFigureOut">
              <a:rPr kumimoji="1" lang="ko-KR" altLang="en-US" smtClean="0"/>
              <a:t>2018. 6. 11.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5801-0D73-B940-8FAF-8474EF4342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38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1190625" y="2268141"/>
            <a:ext cx="9810750" cy="2321719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977599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7176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74537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CC2C-2D51-B043-91AC-AC5D2847ED0F}" type="datetimeFigureOut">
              <a:rPr kumimoji="1" lang="ko-KR" altLang="en-US" smtClean="0"/>
              <a:t>2018. 6. 11.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5801-0D73-B940-8FAF-8474EF4342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42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CC2C-2D51-B043-91AC-AC5D2847ED0F}" type="datetimeFigureOut">
              <a:rPr kumimoji="1" lang="ko-KR" altLang="en-US" smtClean="0"/>
              <a:t>2018. 6. 11.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5801-0D73-B940-8FAF-8474EF4342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6208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CC2C-2D51-B043-91AC-AC5D2847ED0F}" type="datetimeFigureOut">
              <a:rPr kumimoji="1" lang="ko-KR" altLang="en-US" smtClean="0"/>
              <a:t>2018. 6. 11.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5801-0D73-B940-8FAF-8474EF4342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4616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CC2C-2D51-B043-91AC-AC5D2847ED0F}" type="datetimeFigureOut">
              <a:rPr kumimoji="1" lang="ko-KR" altLang="en-US" smtClean="0"/>
              <a:t>2018. 6. 11.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5801-0D73-B940-8FAF-8474EF4342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0343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CC2C-2D51-B043-91AC-AC5D2847ED0F}" type="datetimeFigureOut">
              <a:rPr kumimoji="1" lang="ko-KR" altLang="en-US" smtClean="0"/>
              <a:t>2018. 6. 11.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5801-0D73-B940-8FAF-8474EF4342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589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CC2C-2D51-B043-91AC-AC5D2847ED0F}" type="datetimeFigureOut">
              <a:rPr kumimoji="1" lang="ko-KR" altLang="en-US" smtClean="0"/>
              <a:t>2018. 6. 11.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5801-0D73-B940-8FAF-8474EF4342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6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CC2C-2D51-B043-91AC-AC5D2847ED0F}" type="datetimeFigureOut">
              <a:rPr kumimoji="1" lang="ko-KR" altLang="en-US" smtClean="0"/>
              <a:t>2018. 6. 11.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5801-0D73-B940-8FAF-8474EF4342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378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CC2C-2D51-B043-91AC-AC5D2847ED0F}" type="datetimeFigureOut">
              <a:rPr kumimoji="1" lang="ko-KR" altLang="en-US" smtClean="0"/>
              <a:t>2018. 6. 11.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5801-0D73-B940-8FAF-8474EF4342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2323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9CC2C-2D51-B043-91AC-AC5D2847ED0F}" type="datetimeFigureOut">
              <a:rPr kumimoji="1" lang="ko-KR" altLang="en-US" smtClean="0"/>
              <a:t>2018. 6. 11.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85801-0D73-B940-8FAF-8474EF4342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0501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3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3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Relationship Id="rId3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0.tiff"/><Relationship Id="rId3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"/>
          <p:cNvSpPr/>
          <p:nvPr/>
        </p:nvSpPr>
        <p:spPr>
          <a:xfrm>
            <a:off x="2709433" y="1643"/>
            <a:ext cx="7962422" cy="685471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120" name="스크린샷 2017-09-09 21.14.52.png" descr="스크린샷 2017-09-09 21.14.5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8922" y="1083049"/>
            <a:ext cx="5687801" cy="2592285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121" name="cac.png" descr="cac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22791" y="175036"/>
            <a:ext cx="937618" cy="366118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4차 산업혁명 시대의 최고의 교육 솔루션…"/>
          <p:cNvSpPr txBox="1"/>
          <p:nvPr/>
        </p:nvSpPr>
        <p:spPr>
          <a:xfrm>
            <a:off x="3771104" y="4218874"/>
            <a:ext cx="6094791" cy="85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defRPr sz="3600">
                <a:solidFill>
                  <a:srgbClr val="FFFFFF"/>
                </a:solidFill>
              </a:defRPr>
            </a:pPr>
            <a:r>
              <a:rPr sz="1969" dirty="0"/>
              <a:t>4차 산업혁명</a:t>
            </a:r>
            <a:r>
              <a:rPr lang="ko-KR" altLang="en-US" sz="1969" dirty="0"/>
              <a:t> 및</a:t>
            </a:r>
            <a:r>
              <a:rPr lang="en-US" sz="1969" dirty="0"/>
              <a:t> </a:t>
            </a:r>
            <a:r>
              <a:rPr lang="ko-KR" altLang="en-US" sz="1969" dirty="0"/>
              <a:t>융합 시대의 </a:t>
            </a:r>
            <a:r>
              <a:rPr lang="ko-KR" altLang="en-US" sz="2531" dirty="0"/>
              <a:t>최고 </a:t>
            </a:r>
            <a:r>
              <a:rPr sz="2531" dirty="0"/>
              <a:t>교육 솔루션 </a:t>
            </a:r>
          </a:p>
          <a:p>
            <a:pPr>
              <a:defRPr sz="3600">
                <a:solidFill>
                  <a:srgbClr val="FFFFFF"/>
                </a:solidFill>
              </a:defRPr>
            </a:pPr>
            <a:r>
              <a:rPr sz="2531" dirty="0"/>
              <a:t>Codingbox(코딩박스) </a:t>
            </a:r>
            <a:r>
              <a:rPr sz="1969" dirty="0"/>
              <a:t>프로그램 소개</a:t>
            </a:r>
          </a:p>
        </p:txBody>
      </p:sp>
      <p:sp>
        <p:nvSpPr>
          <p:cNvPr id="123" name="김종필 이사, CTO, 교육프로그램 개발 총괄이사…"/>
          <p:cNvSpPr txBox="1"/>
          <p:nvPr/>
        </p:nvSpPr>
        <p:spPr>
          <a:xfrm>
            <a:off x="7048556" y="6147991"/>
            <a:ext cx="3476569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rPr sz="1266"/>
              <a:t>김종필 이사, CTO, 교육프로그램 개발 총괄이사</a:t>
            </a:r>
          </a:p>
          <a:p>
            <a:pPr algn="r">
              <a:defRPr sz="1800">
                <a:solidFill>
                  <a:srgbClr val="FFFFFF"/>
                </a:solidFill>
              </a:defRPr>
            </a:pPr>
            <a:r>
              <a:rPr sz="1266"/>
              <a:t>(주)씨에이씨</a:t>
            </a:r>
          </a:p>
        </p:txBody>
      </p:sp>
      <p:pic>
        <p:nvPicPr>
          <p:cNvPr id="124" name="cd_logo_png-76.png" descr="cd_logo_png-7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7999" y="135301"/>
            <a:ext cx="678657" cy="6965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989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3735" y="3311640"/>
            <a:ext cx="1964532" cy="1526977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/>
          <p:nvPr/>
        </p:nvSpPr>
        <p:spPr>
          <a:xfrm>
            <a:off x="3940402" y="1675173"/>
            <a:ext cx="4967703" cy="1226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2500"/>
              <a:t>아두이노 기본 구성을 알아봅시다.</a:t>
            </a:r>
          </a:p>
          <a:p>
            <a:pPr lvl="0">
              <a:defRPr sz="1800"/>
            </a:pPr>
            <a:endParaRPr sz="2500"/>
          </a:p>
          <a:p>
            <a:pPr lvl="0">
              <a:defRPr sz="1800"/>
            </a:pPr>
            <a:r>
              <a:rPr sz="2500"/>
              <a:t>구석구석 알아보아요.^^</a:t>
            </a:r>
          </a:p>
        </p:txBody>
      </p:sp>
    </p:spTree>
    <p:extLst>
      <p:ext uri="{BB962C8B-B14F-4D97-AF65-F5344CB8AC3E}">
        <p14:creationId xmlns:p14="http://schemas.microsoft.com/office/powerpoint/2010/main" val="16962679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0247" y="901099"/>
            <a:ext cx="7381359" cy="527106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5616222" y="999878"/>
            <a:ext cx="3725334" cy="366889"/>
          </a:xfrm>
          <a:prstGeom prst="rect">
            <a:avLst/>
          </a:prstGeom>
          <a:solidFill>
            <a:srgbClr val="FF0000">
              <a:alpha val="37000"/>
            </a:srgbClr>
          </a:solidFill>
          <a:ln w="12700">
            <a:solidFill>
              <a:srgbClr val="4A7EBB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defTabSz="3214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107" name="Shape 107"/>
          <p:cNvSpPr/>
          <p:nvPr/>
        </p:nvSpPr>
        <p:spPr>
          <a:xfrm>
            <a:off x="7774372" y="463655"/>
            <a:ext cx="1634418" cy="353939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321440">
              <a:defRPr sz="1800"/>
            </a:pPr>
            <a:r>
              <a:rPr sz="1700">
                <a:solidFill>
                  <a:srgbClr val="FFFFFF"/>
                </a:solidFill>
              </a:rPr>
              <a:t>디지털 </a:t>
            </a:r>
            <a:r>
              <a: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sz="1700">
                <a:solidFill>
                  <a:srgbClr val="FFFFFF"/>
                </a:solidFill>
              </a:rPr>
              <a:t>개 핀 </a:t>
            </a:r>
          </a:p>
        </p:txBody>
      </p:sp>
      <p:sp>
        <p:nvSpPr>
          <p:cNvPr id="108" name="Shape 108"/>
          <p:cNvSpPr/>
          <p:nvPr/>
        </p:nvSpPr>
        <p:spPr>
          <a:xfrm>
            <a:off x="7484913" y="4218432"/>
            <a:ext cx="912682" cy="353939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chemeClr val="bg1"/>
                </a:solidFill>
              </a:rPr>
              <a:t>EEPROM </a:t>
            </a:r>
          </a:p>
        </p:txBody>
      </p:sp>
      <p:sp>
        <p:nvSpPr>
          <p:cNvPr id="109" name="Shape 109"/>
          <p:cNvSpPr/>
          <p:nvPr/>
        </p:nvSpPr>
        <p:spPr>
          <a:xfrm>
            <a:off x="5113790" y="3075432"/>
            <a:ext cx="560406" cy="353939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chemeClr val="bg1"/>
                </a:solidFill>
              </a:rPr>
              <a:t>CPU  </a:t>
            </a:r>
          </a:p>
        </p:txBody>
      </p:sp>
      <p:sp>
        <p:nvSpPr>
          <p:cNvPr id="110" name="Shape 110"/>
          <p:cNvSpPr/>
          <p:nvPr/>
        </p:nvSpPr>
        <p:spPr>
          <a:xfrm>
            <a:off x="7859890" y="5747601"/>
            <a:ext cx="1483777" cy="366889"/>
          </a:xfrm>
          <a:prstGeom prst="rect">
            <a:avLst/>
          </a:prstGeom>
          <a:solidFill>
            <a:srgbClr val="FF0000">
              <a:alpha val="37000"/>
            </a:srgbClr>
          </a:solidFill>
          <a:ln w="12700">
            <a:solidFill>
              <a:srgbClr val="4A7EBB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defTabSz="3214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111" name="Shape 111"/>
          <p:cNvSpPr/>
          <p:nvPr/>
        </p:nvSpPr>
        <p:spPr>
          <a:xfrm>
            <a:off x="7913985" y="5077988"/>
            <a:ext cx="1741819" cy="353939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321440">
              <a:defRPr sz="1800"/>
            </a:pPr>
            <a:r>
              <a:rPr sz="1700">
                <a:solidFill>
                  <a:srgbClr val="FFFFFF"/>
                </a:solidFill>
              </a:rPr>
              <a:t>아날로그  </a:t>
            </a:r>
            <a:r>
              <a: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sz="1700">
                <a:solidFill>
                  <a:srgbClr val="FFFFFF"/>
                </a:solidFill>
              </a:rPr>
              <a:t>개 핀</a:t>
            </a:r>
          </a:p>
        </p:txBody>
      </p:sp>
      <p:sp>
        <p:nvSpPr>
          <p:cNvPr id="112" name="Shape 112"/>
          <p:cNvSpPr/>
          <p:nvPr/>
        </p:nvSpPr>
        <p:spPr>
          <a:xfrm>
            <a:off x="3096381" y="999878"/>
            <a:ext cx="983154" cy="731763"/>
          </a:xfrm>
          <a:prstGeom prst="rect">
            <a:avLst/>
          </a:prstGeom>
          <a:solidFill>
            <a:srgbClr val="FF0000">
              <a:alpha val="30000"/>
            </a:srgb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defTabSz="3214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113" name="Shape 113"/>
          <p:cNvSpPr/>
          <p:nvPr/>
        </p:nvSpPr>
        <p:spPr>
          <a:xfrm>
            <a:off x="2348468" y="605988"/>
            <a:ext cx="1476875" cy="353939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chemeClr val="bg1"/>
                </a:solidFill>
              </a:rPr>
              <a:t>RESET BUTTON </a:t>
            </a:r>
          </a:p>
        </p:txBody>
      </p:sp>
      <p:sp>
        <p:nvSpPr>
          <p:cNvPr id="114" name="Shape 114"/>
          <p:cNvSpPr/>
          <p:nvPr/>
        </p:nvSpPr>
        <p:spPr>
          <a:xfrm>
            <a:off x="1828903" y="3075432"/>
            <a:ext cx="2058958" cy="353939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321440">
              <a:defRPr sz="1800"/>
            </a:pPr>
            <a:r>
              <a: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USB  (Cross Compiler) </a:t>
            </a:r>
          </a:p>
        </p:txBody>
      </p:sp>
      <p:sp>
        <p:nvSpPr>
          <p:cNvPr id="115" name="Shape 115"/>
          <p:cNvSpPr/>
          <p:nvPr/>
        </p:nvSpPr>
        <p:spPr>
          <a:xfrm>
            <a:off x="2794000" y="4753433"/>
            <a:ext cx="1620762" cy="1511906"/>
          </a:xfrm>
          <a:prstGeom prst="rect">
            <a:avLst/>
          </a:prstGeom>
          <a:solidFill>
            <a:srgbClr val="FF0000">
              <a:alpha val="20000"/>
            </a:srgb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defTabSz="3214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116" name="Shape 116"/>
          <p:cNvSpPr/>
          <p:nvPr/>
        </p:nvSpPr>
        <p:spPr>
          <a:xfrm>
            <a:off x="6540725" y="5021544"/>
            <a:ext cx="1195195" cy="353939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457200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chemeClr val="bg1"/>
                </a:solidFill>
              </a:rPr>
              <a:t>전원 부분  </a:t>
            </a:r>
          </a:p>
        </p:txBody>
      </p:sp>
      <p:sp>
        <p:nvSpPr>
          <p:cNvPr id="117" name="Shape 117"/>
          <p:cNvSpPr/>
          <p:nvPr/>
        </p:nvSpPr>
        <p:spPr>
          <a:xfrm>
            <a:off x="1846111" y="5804047"/>
            <a:ext cx="2607441" cy="353939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321440">
              <a:defRPr sz="1800"/>
            </a:pPr>
            <a:r>
              <a:rPr sz="1700">
                <a:solidFill>
                  <a:srgbClr val="FFFFFF"/>
                </a:solidFill>
              </a:rPr>
              <a:t>아답터</a:t>
            </a:r>
            <a:r>
              <a: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sz="1700">
                <a:solidFill>
                  <a:srgbClr val="FFFFFF"/>
                </a:solidFill>
              </a:rPr>
              <a:t> 건전지 전원 연결</a:t>
            </a:r>
            <a:r>
              <a: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18" name="Shape 118"/>
          <p:cNvSpPr/>
          <p:nvPr/>
        </p:nvSpPr>
        <p:spPr>
          <a:xfrm>
            <a:off x="2446307" y="1858639"/>
            <a:ext cx="1507759" cy="1128891"/>
          </a:xfrm>
          <a:prstGeom prst="rect">
            <a:avLst/>
          </a:prstGeom>
          <a:solidFill>
            <a:srgbClr val="FF0000">
              <a:alpha val="30000"/>
            </a:srgb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defTabSz="3214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119" name="Shape 119"/>
          <p:cNvSpPr/>
          <p:nvPr/>
        </p:nvSpPr>
        <p:spPr>
          <a:xfrm>
            <a:off x="5616223" y="5641930"/>
            <a:ext cx="1971981" cy="432754"/>
          </a:xfrm>
          <a:prstGeom prst="rect">
            <a:avLst/>
          </a:prstGeom>
          <a:solidFill>
            <a:srgbClr val="FF0000">
              <a:alpha val="20000"/>
            </a:srgb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defTabSz="3214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2963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3940402" y="2585250"/>
            <a:ext cx="4967703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2500"/>
              <a:t>전기의 흐름에 대해서 알아봅시다.</a:t>
            </a:r>
          </a:p>
        </p:txBody>
      </p:sp>
      <p:pic>
        <p:nvPicPr>
          <p:cNvPr id="12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1044" y="3127610"/>
            <a:ext cx="2169915" cy="21788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633706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sldNum" sz="quarter" idx="4294967295"/>
          </p:nvPr>
        </p:nvSpPr>
        <p:spPr>
          <a:xfrm>
            <a:off x="9068348" y="6408345"/>
            <a:ext cx="304566" cy="2341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none" lIns="64291" tIns="32146" rIns="64291" bIns="32146" rtlCol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100">
                <a:solidFill>
                  <a:srgbClr val="888888"/>
                </a:solidFill>
              </a:rPr>
              <a:t>13</a:t>
            </a:fld>
            <a:endParaRPr sz="1100">
              <a:solidFill>
                <a:srgbClr val="888888"/>
              </a:solidFill>
            </a:endParaRPr>
          </a:p>
        </p:txBody>
      </p:sp>
      <p:pic>
        <p:nvPicPr>
          <p:cNvPr id="125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7663" y="1017985"/>
            <a:ext cx="5296210" cy="48220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9507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sldNum" sz="quarter" idx="4294967295"/>
          </p:nvPr>
        </p:nvSpPr>
        <p:spPr>
          <a:xfrm>
            <a:off x="9068348" y="6408345"/>
            <a:ext cx="304566" cy="2341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none" lIns="64291" tIns="32146" rIns="64291" bIns="32146" rtlCol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100">
                <a:solidFill>
                  <a:srgbClr val="888888"/>
                </a:solidFill>
              </a:rPr>
              <a:t>14</a:t>
            </a:fld>
            <a:endParaRPr sz="1100">
              <a:solidFill>
                <a:srgbClr val="888888"/>
              </a:solidFill>
            </a:endParaRPr>
          </a:p>
        </p:txBody>
      </p:sp>
      <p:pic>
        <p:nvPicPr>
          <p:cNvPr id="128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1078" y="1660185"/>
            <a:ext cx="4792335" cy="3380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81029" y="2112287"/>
            <a:ext cx="1885089" cy="26334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2" name="Group 132"/>
          <p:cNvGrpSpPr/>
          <p:nvPr/>
        </p:nvGrpSpPr>
        <p:grpSpPr>
          <a:xfrm>
            <a:off x="4580174" y="4651521"/>
            <a:ext cx="1119785" cy="707884"/>
            <a:chOff x="0" y="-210014"/>
            <a:chExt cx="1592581" cy="1006769"/>
          </a:xfrm>
        </p:grpSpPr>
        <p:sp>
          <p:nvSpPr>
            <p:cNvPr id="130" name="Shape 130"/>
            <p:cNvSpPr/>
            <p:nvPr/>
          </p:nvSpPr>
          <p:spPr>
            <a:xfrm>
              <a:off x="0" y="88476"/>
              <a:ext cx="1592581" cy="409788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32144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3200"/>
            </a:p>
          </p:txBody>
        </p:sp>
        <p:sp>
          <p:nvSpPr>
            <p:cNvPr id="131" name="Shape 131"/>
            <p:cNvSpPr/>
            <p:nvPr/>
          </p:nvSpPr>
          <p:spPr>
            <a:xfrm>
              <a:off x="0" y="-210014"/>
              <a:ext cx="1592581" cy="10067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defTabSz="321440">
                <a:defRPr sz="1800"/>
              </a:pPr>
              <a:r>
                <a:rPr sz="2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5V </a:t>
              </a:r>
              <a:r>
                <a: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(4</a:t>
              </a:r>
              <a:r>
                <a:rPr>
                  <a:solidFill>
                    <a:srgbClr val="FFFFFF"/>
                  </a:solidFill>
                </a:rPr>
                <a:t>번째</a:t>
              </a:r>
              <a:r>
                <a: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</p:grpSp>
      <p:grpSp>
        <p:nvGrpSpPr>
          <p:cNvPr id="135" name="Group 135"/>
          <p:cNvGrpSpPr/>
          <p:nvPr/>
        </p:nvGrpSpPr>
        <p:grpSpPr>
          <a:xfrm>
            <a:off x="5726740" y="4760091"/>
            <a:ext cx="1885089" cy="490747"/>
            <a:chOff x="0" y="0"/>
            <a:chExt cx="2681014" cy="697950"/>
          </a:xfrm>
        </p:grpSpPr>
        <p:sp>
          <p:nvSpPr>
            <p:cNvPr id="133" name="Shape 133"/>
            <p:cNvSpPr/>
            <p:nvPr/>
          </p:nvSpPr>
          <p:spPr>
            <a:xfrm>
              <a:off x="0" y="127738"/>
              <a:ext cx="2681015" cy="442475"/>
            </a:xfrm>
            <a:prstGeom prst="rect">
              <a:avLst/>
            </a:prstGeom>
            <a:solidFill>
              <a:srgbClr val="0000FF"/>
            </a:soli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32144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3200"/>
            </a:p>
          </p:txBody>
        </p:sp>
        <p:sp>
          <p:nvSpPr>
            <p:cNvPr id="134" name="Shape 134"/>
            <p:cNvSpPr/>
            <p:nvPr/>
          </p:nvSpPr>
          <p:spPr>
            <a:xfrm>
              <a:off x="0" y="0"/>
              <a:ext cx="2681015" cy="697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321440">
                <a:defRPr sz="1800"/>
              </a:pPr>
              <a:r>
                <a:rPr sz="2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GND </a:t>
              </a:r>
              <a:r>
                <a: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(3</a:t>
              </a:r>
              <a:r>
                <a:rPr sz="1400">
                  <a:solidFill>
                    <a:srgbClr val="FFFFFF"/>
                  </a:solidFill>
                </a:rPr>
                <a:t>번째</a:t>
              </a:r>
              <a:r>
                <a: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4986657" y="5223900"/>
            <a:ext cx="296552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2500"/>
              <a:t>+</a:t>
            </a:r>
          </a:p>
        </p:txBody>
      </p:sp>
      <p:sp>
        <p:nvSpPr>
          <p:cNvPr id="137" name="Shape 137"/>
          <p:cNvSpPr/>
          <p:nvPr/>
        </p:nvSpPr>
        <p:spPr>
          <a:xfrm>
            <a:off x="6381736" y="5223900"/>
            <a:ext cx="203578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250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06529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sldNum" sz="quarter" idx="4294967295"/>
          </p:nvPr>
        </p:nvSpPr>
        <p:spPr>
          <a:xfrm>
            <a:off x="9068348" y="6408345"/>
            <a:ext cx="304566" cy="2341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none" lIns="64291" tIns="32146" rIns="64291" bIns="32146" rtlCol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100">
                <a:solidFill>
                  <a:srgbClr val="888888"/>
                </a:solidFill>
              </a:rPr>
              <a:t>15</a:t>
            </a:fld>
            <a:endParaRPr sz="1100">
              <a:solidFill>
                <a:srgbClr val="888888"/>
              </a:solidFill>
            </a:endParaRPr>
          </a:p>
        </p:txBody>
      </p:sp>
      <p:pic>
        <p:nvPicPr>
          <p:cNvPr id="140" name="image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6769" y="2278770"/>
            <a:ext cx="4296117" cy="2896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842" y="2410461"/>
            <a:ext cx="1885089" cy="263342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3443909" y="1051784"/>
            <a:ext cx="5907062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2500"/>
              <a:t>브래드보드(빵판)에 불(LED)을 켜봅시다. </a:t>
            </a:r>
          </a:p>
        </p:txBody>
      </p:sp>
    </p:spTree>
    <p:extLst>
      <p:ext uri="{BB962C8B-B14F-4D97-AF65-F5344CB8AC3E}">
        <p14:creationId xmlns:p14="http://schemas.microsoft.com/office/powerpoint/2010/main" val="81315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sldNum" sz="quarter" idx="4294967295"/>
          </p:nvPr>
        </p:nvSpPr>
        <p:spPr>
          <a:xfrm>
            <a:off x="9068348" y="6408345"/>
            <a:ext cx="304566" cy="2341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none" lIns="64291" tIns="32146" rIns="64291" bIns="32146" rtlCol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100">
                <a:solidFill>
                  <a:srgbClr val="888888"/>
                </a:solidFill>
              </a:rPr>
              <a:t>16</a:t>
            </a:fld>
            <a:endParaRPr sz="1100">
              <a:solidFill>
                <a:srgbClr val="888888"/>
              </a:solidFill>
            </a:endParaRPr>
          </a:p>
        </p:txBody>
      </p:sp>
      <p:pic>
        <p:nvPicPr>
          <p:cNvPr id="145" name="image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5970" y="1715199"/>
            <a:ext cx="5780060" cy="3768499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3301330" y="476056"/>
            <a:ext cx="6474525" cy="841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2500"/>
              <a:t>전기는 이렇게 통합니다. (연결되어 있어요)</a:t>
            </a:r>
          </a:p>
          <a:p>
            <a:pPr lvl="0">
              <a:defRPr sz="1800"/>
            </a:pPr>
            <a:r>
              <a:rPr sz="2500"/>
              <a:t>여기에 부품을 꽃아서 회로를 만들수 있어요.</a:t>
            </a:r>
          </a:p>
        </p:txBody>
      </p:sp>
    </p:spTree>
    <p:extLst>
      <p:ext uri="{BB962C8B-B14F-4D97-AF65-F5344CB8AC3E}">
        <p14:creationId xmlns:p14="http://schemas.microsoft.com/office/powerpoint/2010/main" val="19403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sldNum" sz="quarter" idx="4294967295"/>
          </p:nvPr>
        </p:nvSpPr>
        <p:spPr>
          <a:xfrm>
            <a:off x="9068348" y="6408345"/>
            <a:ext cx="304566" cy="2341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none" lIns="64291" tIns="32146" rIns="64291" bIns="32146" rtlCol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100">
                <a:solidFill>
                  <a:srgbClr val="888888"/>
                </a:solidFill>
              </a:rPr>
              <a:t>17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1940906" y="476528"/>
            <a:ext cx="9635647" cy="1380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2000"/>
              <a:t>원래 전자회로는 복잡하죠. 한번에 회로를 공장에서 아래와 같이 만들 수는 없어요. </a:t>
            </a:r>
          </a:p>
          <a:p>
            <a:pPr lvl="0">
              <a:defRPr sz="1800"/>
            </a:pPr>
            <a:r>
              <a:rPr sz="2000"/>
              <a:t>비용이 매우 비싸요.(1000만원ㅠㅠ)</a:t>
            </a:r>
          </a:p>
          <a:p>
            <a:pPr lvl="0">
              <a:defRPr sz="1800"/>
            </a:pPr>
            <a:r>
              <a:rPr sz="2000"/>
              <a:t>그래서 </a:t>
            </a:r>
            <a:r>
              <a:rPr sz="2500" u="sng"/>
              <a:t>우선 브레드보드(빵판)을 사용해서 만들어보고</a:t>
            </a:r>
            <a:endParaRPr sz="2000"/>
          </a:p>
          <a:p>
            <a:pPr lvl="0">
              <a:defRPr sz="1800"/>
            </a:pPr>
            <a:r>
              <a:rPr sz="2000"/>
              <a:t>나중에 제품을 만들때는 공장에서 대량생산 합니다.</a:t>
            </a:r>
          </a:p>
        </p:txBody>
      </p:sp>
      <p:pic>
        <p:nvPicPr>
          <p:cNvPr id="150" name="pasted-imag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075619"/>
            <a:ext cx="9144001" cy="62138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371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06" y="12832"/>
            <a:ext cx="8892153" cy="685800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419029" y="563107"/>
            <a:ext cx="169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구성도</a:t>
            </a:r>
            <a:endParaRPr lang="en-US" dirty="0"/>
          </a:p>
        </p:txBody>
      </p:sp>
      <p:sp>
        <p:nvSpPr>
          <p:cNvPr id="8" name="Rectangle 3"/>
          <p:cNvSpPr/>
          <p:nvPr/>
        </p:nvSpPr>
        <p:spPr>
          <a:xfrm flipH="1">
            <a:off x="5777988" y="5286439"/>
            <a:ext cx="336495" cy="1862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/>
            <a:r>
              <a:rPr lang="en-US" altLang="ko-KR" sz="1493" dirty="0">
                <a:solidFill>
                  <a:schemeClr val="bg1"/>
                </a:solidFill>
              </a:rPr>
              <a:t>11</a:t>
            </a:r>
            <a:endParaRPr lang="en-US" sz="1493" dirty="0">
              <a:solidFill>
                <a:schemeClr val="bg1"/>
              </a:solidFill>
            </a:endParaRPr>
          </a:p>
        </p:txBody>
      </p:sp>
      <p:sp>
        <p:nvSpPr>
          <p:cNvPr id="9" name="Rectangle 3"/>
          <p:cNvSpPr/>
          <p:nvPr/>
        </p:nvSpPr>
        <p:spPr>
          <a:xfrm flipH="1">
            <a:off x="5763538" y="5445386"/>
            <a:ext cx="336495" cy="1862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/>
            <a:r>
              <a:rPr lang="en-US" altLang="ko-KR" sz="1493" dirty="0">
                <a:solidFill>
                  <a:schemeClr val="bg1"/>
                </a:solidFill>
              </a:rPr>
              <a:t>12</a:t>
            </a:r>
            <a:endParaRPr lang="en-US" sz="1493" dirty="0">
              <a:solidFill>
                <a:schemeClr val="bg1"/>
              </a:solidFill>
            </a:endParaRPr>
          </a:p>
        </p:txBody>
      </p:sp>
      <p:sp>
        <p:nvSpPr>
          <p:cNvPr id="10" name="Rectangle 3"/>
          <p:cNvSpPr/>
          <p:nvPr/>
        </p:nvSpPr>
        <p:spPr>
          <a:xfrm flipH="1">
            <a:off x="5749088" y="5604334"/>
            <a:ext cx="336495" cy="1862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/>
            <a:r>
              <a:rPr lang="en-US" altLang="ko-KR" sz="1493" dirty="0">
                <a:solidFill>
                  <a:srgbClr val="FF0000"/>
                </a:solidFill>
              </a:rPr>
              <a:t>13</a:t>
            </a:r>
            <a:endParaRPr lang="en-US" sz="1493" dirty="0">
              <a:solidFill>
                <a:srgbClr val="FF0000"/>
              </a:solidFill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4032725" y="4778244"/>
            <a:ext cx="1032655" cy="880434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r>
              <a:rPr lang="en-US" sz="1707" b="1" dirty="0" smtClean="0"/>
              <a:t>CLK-</a:t>
            </a:r>
            <a:r>
              <a:rPr lang="en-US" sz="1707" b="1" dirty="0" smtClean="0">
                <a:solidFill>
                  <a:schemeClr val="accent2">
                    <a:lumMod val="75000"/>
                  </a:schemeClr>
                </a:solidFill>
              </a:rPr>
              <a:t>11</a:t>
            </a:r>
          </a:p>
          <a:p>
            <a:r>
              <a:rPr lang="en-US" sz="1707" b="1" dirty="0" smtClean="0"/>
              <a:t>CS- </a:t>
            </a:r>
            <a:r>
              <a:rPr lang="en-US" sz="1707" b="1" dirty="0" smtClean="0">
                <a:solidFill>
                  <a:srgbClr val="00B050"/>
                </a:solidFill>
              </a:rPr>
              <a:t>12</a:t>
            </a:r>
          </a:p>
          <a:p>
            <a:r>
              <a:rPr lang="en-US" sz="1707" b="1" dirty="0" smtClean="0"/>
              <a:t>DIN –</a:t>
            </a:r>
            <a:r>
              <a:rPr lang="en-US" sz="1707" b="1" dirty="0" smtClean="0">
                <a:solidFill>
                  <a:srgbClr val="FFC000"/>
                </a:solidFill>
              </a:rPr>
              <a:t>13</a:t>
            </a:r>
            <a:endParaRPr lang="en-US" sz="1707" b="1" dirty="0">
              <a:solidFill>
                <a:srgbClr val="FFC000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4195641" y="6396457"/>
            <a:ext cx="1848583" cy="355034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r>
              <a:rPr lang="en-US" sz="1707" b="1" dirty="0"/>
              <a:t>8X8 LED Matrix </a:t>
            </a:r>
            <a:endParaRPr lang="en-US" sz="1707" b="1" dirty="0">
              <a:solidFill>
                <a:srgbClr val="00B050"/>
              </a:solidFill>
            </a:endParaRPr>
          </a:p>
        </p:txBody>
      </p:sp>
      <p:pic>
        <p:nvPicPr>
          <p:cNvPr id="1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285">
            <a:off x="5734655" y="2674059"/>
            <a:ext cx="619136" cy="854402"/>
          </a:xfrm>
          <a:prstGeom prst="rect">
            <a:avLst/>
          </a:prstGeom>
        </p:spPr>
      </p:pic>
      <p:sp>
        <p:nvSpPr>
          <p:cNvPr id="16" name="Rectangle 3"/>
          <p:cNvSpPr/>
          <p:nvPr/>
        </p:nvSpPr>
        <p:spPr>
          <a:xfrm flipH="1">
            <a:off x="9709687" y="4602089"/>
            <a:ext cx="102924" cy="4392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sz="1600">
                <a:solidFill>
                  <a:srgbClr val="FF0000"/>
                </a:solidFill>
              </a:rPr>
              <a:t>5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Rectangle 3"/>
          <p:cNvSpPr/>
          <p:nvPr/>
        </p:nvSpPr>
        <p:spPr>
          <a:xfrm>
            <a:off x="10020246" y="4597221"/>
            <a:ext cx="99923" cy="4361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Rectangle 48"/>
          <p:cNvSpPr/>
          <p:nvPr/>
        </p:nvSpPr>
        <p:spPr>
          <a:xfrm>
            <a:off x="9876709" y="4597220"/>
            <a:ext cx="127893" cy="436148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smtClean="0">
                <a:solidFill>
                  <a:schemeClr val="bg1"/>
                </a:solidFill>
              </a:rPr>
              <a:t>3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Rectangle 10"/>
          <p:cNvSpPr/>
          <p:nvPr/>
        </p:nvSpPr>
        <p:spPr>
          <a:xfrm>
            <a:off x="9465709" y="6376169"/>
            <a:ext cx="96087" cy="4797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sz="1200" smtClean="0">
                <a:solidFill>
                  <a:schemeClr val="bg1"/>
                </a:solidFill>
              </a:rPr>
              <a:t>VIN</a:t>
            </a:r>
          </a:p>
        </p:txBody>
      </p:sp>
      <p:sp>
        <p:nvSpPr>
          <p:cNvPr id="20" name="Rectangle 3"/>
          <p:cNvSpPr/>
          <p:nvPr/>
        </p:nvSpPr>
        <p:spPr>
          <a:xfrm flipH="1">
            <a:off x="8774534" y="4576595"/>
            <a:ext cx="113216" cy="53146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 smtClean="0">
                <a:solidFill>
                  <a:srgbClr val="FF0000"/>
                </a:solidFill>
              </a:rPr>
              <a:t>13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 flipH="1">
            <a:off x="8999090" y="4576595"/>
            <a:ext cx="113216" cy="5314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11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10"/>
          <p:cNvSpPr/>
          <p:nvPr/>
        </p:nvSpPr>
        <p:spPr>
          <a:xfrm>
            <a:off x="8862276" y="4563814"/>
            <a:ext cx="127893" cy="5277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12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Rectangle 3"/>
          <p:cNvSpPr/>
          <p:nvPr/>
        </p:nvSpPr>
        <p:spPr>
          <a:xfrm flipH="1">
            <a:off x="9598641" y="4603239"/>
            <a:ext cx="93567" cy="4392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sz="16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5" name="Rectangle 3"/>
          <p:cNvSpPr/>
          <p:nvPr/>
        </p:nvSpPr>
        <p:spPr>
          <a:xfrm flipH="1">
            <a:off x="9487595" y="4597514"/>
            <a:ext cx="93567" cy="4392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7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6" name="Rectangle 3"/>
          <p:cNvSpPr/>
          <p:nvPr/>
        </p:nvSpPr>
        <p:spPr>
          <a:xfrm flipH="1">
            <a:off x="9323745" y="4584914"/>
            <a:ext cx="93567" cy="4392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smtClean="0">
                <a:solidFill>
                  <a:schemeClr val="bg1"/>
                </a:solidFill>
              </a:rPr>
              <a:t>8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Rectangle 3"/>
          <p:cNvSpPr/>
          <p:nvPr/>
        </p:nvSpPr>
        <p:spPr>
          <a:xfrm flipH="1">
            <a:off x="9221770" y="4586064"/>
            <a:ext cx="93567" cy="4392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smtClean="0">
                <a:solidFill>
                  <a:schemeClr val="bg1"/>
                </a:solidFill>
              </a:rPr>
              <a:t>9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Rectangle 10"/>
          <p:cNvSpPr/>
          <p:nvPr/>
        </p:nvSpPr>
        <p:spPr>
          <a:xfrm>
            <a:off x="9370609" y="6377319"/>
            <a:ext cx="96087" cy="4797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sz="1100" dirty="0" smtClean="0">
                <a:solidFill>
                  <a:schemeClr val="bg1"/>
                </a:solidFill>
              </a:rPr>
              <a:t>GND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9" name="Rectangle 10"/>
          <p:cNvSpPr/>
          <p:nvPr/>
        </p:nvSpPr>
        <p:spPr>
          <a:xfrm>
            <a:off x="9282384" y="6378469"/>
            <a:ext cx="96087" cy="4797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sz="1100" dirty="0" smtClean="0">
                <a:solidFill>
                  <a:schemeClr val="bg1"/>
                </a:solidFill>
              </a:rPr>
              <a:t>GND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0" name="Rectangle 10"/>
          <p:cNvSpPr/>
          <p:nvPr/>
        </p:nvSpPr>
        <p:spPr>
          <a:xfrm>
            <a:off x="9191859" y="6391069"/>
            <a:ext cx="96087" cy="4797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sz="1200" smtClean="0">
                <a:solidFill>
                  <a:schemeClr val="bg1"/>
                </a:solidFill>
              </a:rPr>
              <a:t>5V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381960" y="120485"/>
            <a:ext cx="140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로봇 팔</a:t>
            </a:r>
            <a:endParaRPr lang="en-US" sz="2800" dirty="0"/>
          </a:p>
        </p:txBody>
      </p:sp>
      <p:sp>
        <p:nvSpPr>
          <p:cNvPr id="5" name="Rectangle 7"/>
          <p:cNvSpPr/>
          <p:nvPr/>
        </p:nvSpPr>
        <p:spPr>
          <a:xfrm>
            <a:off x="212329" y="215493"/>
            <a:ext cx="169628" cy="677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sp>
        <p:nvSpPr>
          <p:cNvPr id="31" name="Rectangle 10"/>
          <p:cNvSpPr/>
          <p:nvPr/>
        </p:nvSpPr>
        <p:spPr>
          <a:xfrm>
            <a:off x="9734049" y="1961105"/>
            <a:ext cx="127893" cy="6385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/>
            <a:r>
              <a:rPr lang="en-US" altLang="ko-KR" sz="1991" dirty="0" smtClean="0">
                <a:solidFill>
                  <a:schemeClr val="bg1"/>
                </a:solidFill>
              </a:rPr>
              <a:t>3</a:t>
            </a:r>
            <a:endParaRPr lang="en-US" sz="1991" dirty="0">
              <a:solidFill>
                <a:schemeClr val="bg1"/>
              </a:solidFill>
            </a:endParaRPr>
          </a:p>
        </p:txBody>
      </p:sp>
      <p:sp>
        <p:nvSpPr>
          <p:cNvPr id="32" name="Rectangle 48"/>
          <p:cNvSpPr/>
          <p:nvPr/>
        </p:nvSpPr>
        <p:spPr>
          <a:xfrm>
            <a:off x="9864750" y="1956430"/>
            <a:ext cx="127893" cy="6385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/>
            <a:r>
              <a:rPr lang="en-US" altLang="ko-KR" sz="1991" dirty="0" smtClean="0">
                <a:solidFill>
                  <a:schemeClr val="bg1"/>
                </a:solidFill>
              </a:rPr>
              <a:t>2</a:t>
            </a:r>
            <a:endParaRPr lang="en-US" sz="1991" dirty="0">
              <a:solidFill>
                <a:schemeClr val="bg1"/>
              </a:solidFill>
            </a:endParaRPr>
          </a:p>
        </p:txBody>
      </p:sp>
      <p:sp>
        <p:nvSpPr>
          <p:cNvPr id="33" name="Rectangle 48"/>
          <p:cNvSpPr/>
          <p:nvPr/>
        </p:nvSpPr>
        <p:spPr>
          <a:xfrm>
            <a:off x="10124846" y="1941980"/>
            <a:ext cx="127893" cy="638564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80000"/>
              </a:lnSpc>
            </a:pPr>
            <a:r>
              <a:rPr lang="en-US" sz="1422" dirty="0">
                <a:solidFill>
                  <a:schemeClr val="bg1"/>
                </a:solidFill>
              </a:rPr>
              <a:t>VCC</a:t>
            </a:r>
          </a:p>
        </p:txBody>
      </p:sp>
      <p:sp>
        <p:nvSpPr>
          <p:cNvPr id="34" name="Rectangle 48"/>
          <p:cNvSpPr/>
          <p:nvPr/>
        </p:nvSpPr>
        <p:spPr>
          <a:xfrm>
            <a:off x="10009248" y="1956430"/>
            <a:ext cx="127893" cy="6385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80000"/>
              </a:lnSpc>
            </a:pPr>
            <a:r>
              <a:rPr lang="en-US" sz="1422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6" name="TextBox 3"/>
          <p:cNvSpPr txBox="1"/>
          <p:nvPr/>
        </p:nvSpPr>
        <p:spPr>
          <a:xfrm>
            <a:off x="10383704" y="1119012"/>
            <a:ext cx="785408" cy="338554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TX –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37" name="TextBox 24"/>
          <p:cNvSpPr txBox="1"/>
          <p:nvPr/>
        </p:nvSpPr>
        <p:spPr>
          <a:xfrm>
            <a:off x="10385419" y="1499247"/>
            <a:ext cx="841113" cy="338554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RX – </a:t>
            </a:r>
            <a:r>
              <a:rPr lang="en-US" sz="1600" b="1" dirty="0">
                <a:solidFill>
                  <a:srgbClr val="0070C0"/>
                </a:solidFill>
              </a:rPr>
              <a:t>3</a:t>
            </a:r>
            <a:r>
              <a:rPr lang="en-US" sz="1600" b="1" dirty="0" smtClean="0">
                <a:solidFill>
                  <a:srgbClr val="0070C0"/>
                </a:solidFill>
              </a:rPr>
              <a:t> 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38" name="텍스트 상자 44"/>
          <p:cNvSpPr txBox="1"/>
          <p:nvPr/>
        </p:nvSpPr>
        <p:spPr>
          <a:xfrm>
            <a:off x="9129756" y="1542317"/>
            <a:ext cx="9028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블루투스</a:t>
            </a:r>
          </a:p>
        </p:txBody>
      </p:sp>
      <p:sp>
        <p:nvSpPr>
          <p:cNvPr id="39" name="Rectangle 3"/>
          <p:cNvSpPr/>
          <p:nvPr/>
        </p:nvSpPr>
        <p:spPr>
          <a:xfrm rot="19800000" flipH="1">
            <a:off x="8374977" y="3628598"/>
            <a:ext cx="93567" cy="2727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7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0" name="Rectangle 3"/>
          <p:cNvSpPr/>
          <p:nvPr/>
        </p:nvSpPr>
        <p:spPr>
          <a:xfrm rot="19800000" flipH="1">
            <a:off x="8727751" y="3487111"/>
            <a:ext cx="93567" cy="2727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 smtClean="0">
                <a:solidFill>
                  <a:srgbClr val="FF0000"/>
                </a:solidFill>
              </a:rPr>
              <a:t>6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1" name="Rectangle 3"/>
          <p:cNvSpPr/>
          <p:nvPr/>
        </p:nvSpPr>
        <p:spPr>
          <a:xfrm rot="19800000" flipH="1">
            <a:off x="9103036" y="3332923"/>
            <a:ext cx="93567" cy="2727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 smtClean="0">
                <a:solidFill>
                  <a:srgbClr val="FF0000"/>
                </a:solidFill>
              </a:rPr>
              <a:t>5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2" name="Rectangle 11"/>
          <p:cNvSpPr/>
          <p:nvPr/>
        </p:nvSpPr>
        <p:spPr>
          <a:xfrm>
            <a:off x="5758218" y="2931716"/>
            <a:ext cx="538773" cy="16880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26788" rtlCol="0" anchor="ctr">
            <a:spAutoFit/>
          </a:bodyPr>
          <a:lstStyle/>
          <a:p>
            <a:pPr defTabSz="584170"/>
            <a:r>
              <a:rPr lang="ko-KR" altLang="en-US" sz="1100" dirty="0" smtClean="0"/>
              <a:t>긴쪽</a:t>
            </a:r>
            <a:r>
              <a:rPr lang="en-US" altLang="ko-KR" sz="1100" dirty="0" smtClean="0"/>
              <a:t> </a:t>
            </a:r>
            <a:r>
              <a:rPr lang="en-US" altLang="ko-KR" sz="1100" dirty="0" smtClean="0">
                <a:solidFill>
                  <a:srgbClr val="FF0000"/>
                </a:solidFill>
              </a:rPr>
              <a:t>+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43" name="Rectangle 3"/>
          <p:cNvSpPr/>
          <p:nvPr/>
        </p:nvSpPr>
        <p:spPr>
          <a:xfrm flipH="1">
            <a:off x="6286461" y="3717440"/>
            <a:ext cx="85061" cy="20490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200" smtClean="0">
                <a:solidFill>
                  <a:schemeClr val="bg1"/>
                </a:solidFill>
              </a:rPr>
              <a:t>9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4" name="Rectangle 3"/>
          <p:cNvSpPr/>
          <p:nvPr/>
        </p:nvSpPr>
        <p:spPr>
          <a:xfrm rot="18900000" flipH="1">
            <a:off x="7868464" y="3391698"/>
            <a:ext cx="93567" cy="2479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smtClean="0">
                <a:solidFill>
                  <a:schemeClr val="bg1"/>
                </a:solidFill>
              </a:rPr>
              <a:t>8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0" y="1212463"/>
            <a:ext cx="1448192" cy="423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2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654050"/>
            <a:ext cx="10172700" cy="55499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951686" y="862362"/>
            <a:ext cx="7986531" cy="390855"/>
          </a:xfrm>
          <a:prstGeom prst="roundRect">
            <a:avLst/>
          </a:prstGeom>
          <a:solidFill>
            <a:srgbClr val="5B9BD5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6"/>
          <p:cNvSpPr txBox="1"/>
          <p:nvPr/>
        </p:nvSpPr>
        <p:spPr>
          <a:xfrm>
            <a:off x="419029" y="563107"/>
            <a:ext cx="169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아두이노 전원</a:t>
            </a:r>
            <a:endParaRPr lang="en-US" dirty="0"/>
          </a:p>
        </p:txBody>
      </p:sp>
      <p:sp>
        <p:nvSpPr>
          <p:cNvPr id="4" name="TextBox 5"/>
          <p:cNvSpPr txBox="1"/>
          <p:nvPr/>
        </p:nvSpPr>
        <p:spPr>
          <a:xfrm>
            <a:off x="381960" y="120485"/>
            <a:ext cx="140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로봇 팔</a:t>
            </a:r>
            <a:endParaRPr lang="en-US" sz="2800" dirty="0"/>
          </a:p>
        </p:txBody>
      </p:sp>
      <p:sp>
        <p:nvSpPr>
          <p:cNvPr id="5" name="Rectangle 7"/>
          <p:cNvSpPr/>
          <p:nvPr/>
        </p:nvSpPr>
        <p:spPr>
          <a:xfrm>
            <a:off x="212329" y="215493"/>
            <a:ext cx="169628" cy="677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sp>
        <p:nvSpPr>
          <p:cNvPr id="8" name="Rectangle 10"/>
          <p:cNvSpPr/>
          <p:nvPr/>
        </p:nvSpPr>
        <p:spPr>
          <a:xfrm>
            <a:off x="9684639" y="5909291"/>
            <a:ext cx="205973" cy="7726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dirty="0" smtClean="0">
                <a:solidFill>
                  <a:schemeClr val="bg1"/>
                </a:solidFill>
              </a:rPr>
              <a:t>GND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9881429" y="5908562"/>
            <a:ext cx="140682" cy="772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sz="2000" dirty="0" smtClean="0">
                <a:solidFill>
                  <a:schemeClr val="bg1"/>
                </a:solidFill>
              </a:rPr>
              <a:t>VIN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146654" y="1057790"/>
            <a:ext cx="170225" cy="24619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sz="2400" smtClean="0">
                <a:solidFill>
                  <a:schemeClr val="bg1"/>
                </a:solidFill>
              </a:rPr>
              <a:t>+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52750" y="798710"/>
            <a:ext cx="170225" cy="2461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sz="2400" smtClean="0">
                <a:solidFill>
                  <a:schemeClr val="bg1"/>
                </a:solidFill>
              </a:rPr>
              <a:t>-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17006" y="786442"/>
            <a:ext cx="121211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>
                <a:solidFill>
                  <a:schemeClr val="bg1"/>
                </a:solidFill>
              </a:rPr>
              <a:t>9V</a:t>
            </a:r>
            <a:endParaRPr kumimoji="1" lang="ko-KR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519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d_logo_png-76.png" descr="cd_logo_png-7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065" y="365803"/>
            <a:ext cx="658868" cy="67620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9개 프로그램 사례"/>
          <p:cNvSpPr txBox="1"/>
          <p:nvPr/>
        </p:nvSpPr>
        <p:spPr>
          <a:xfrm>
            <a:off x="1508990" y="500768"/>
            <a:ext cx="7836535" cy="406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677" tIns="34677" rIns="34677" bIns="34677" anchor="ctr">
            <a:spAutoFit/>
          </a:bodyPr>
          <a:lstStyle>
            <a:lvl1pPr>
              <a:defRPr sz="3200"/>
            </a:lvl1pPr>
          </a:lstStyle>
          <a:p>
            <a:endParaRPr sz="2185"/>
          </a:p>
        </p:txBody>
      </p:sp>
      <p:sp>
        <p:nvSpPr>
          <p:cNvPr id="5" name="9개 프로그램 사례"/>
          <p:cNvSpPr txBox="1"/>
          <p:nvPr/>
        </p:nvSpPr>
        <p:spPr>
          <a:xfrm>
            <a:off x="1613022" y="494652"/>
            <a:ext cx="7836535" cy="406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677" tIns="34677" rIns="34677" bIns="34677" anchor="ctr">
            <a:spAutoFit/>
          </a:bodyPr>
          <a:lstStyle>
            <a:lvl1pPr>
              <a:defRPr sz="3200"/>
            </a:lvl1pPr>
          </a:lstStyle>
          <a:p>
            <a:r>
              <a:rPr lang="ko-KR" altLang="en-US" sz="2185" dirty="0"/>
              <a:t>로봇 팔  </a:t>
            </a:r>
            <a:r>
              <a:rPr lang="en-US" altLang="ko-KR" sz="2185" dirty="0"/>
              <a:t>(</a:t>
            </a:r>
            <a:r>
              <a:rPr lang="ko-KR" altLang="en-US" sz="2185" dirty="0"/>
              <a:t>인공지능</a:t>
            </a:r>
            <a:r>
              <a:rPr lang="en-US" altLang="ko-KR" sz="2185" dirty="0"/>
              <a:t>,</a:t>
            </a:r>
            <a:r>
              <a:rPr lang="ko-KR" altLang="en-US" sz="2185" dirty="0"/>
              <a:t> 자동화 시스템 이해</a:t>
            </a:r>
            <a:r>
              <a:rPr lang="en-US" altLang="ko-KR" sz="2185" dirty="0"/>
              <a:t>)</a:t>
            </a:r>
            <a:r>
              <a:rPr lang="ko-KR" altLang="en-US" sz="2185" dirty="0"/>
              <a:t> </a:t>
            </a:r>
            <a:endParaRPr sz="2185" dirty="0"/>
          </a:p>
        </p:txBody>
      </p:sp>
      <p:sp>
        <p:nvSpPr>
          <p:cNvPr id="7" name="직사각형 6"/>
          <p:cNvSpPr/>
          <p:nvPr/>
        </p:nvSpPr>
        <p:spPr>
          <a:xfrm>
            <a:off x="9160601" y="5892475"/>
            <a:ext cx="998544" cy="30118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677" tIns="34677" rIns="34677" bIns="34677" numCol="1" spcCol="38100" rtlCol="0" anchor="ctr">
            <a:spAutoFit/>
          </a:bodyPr>
          <a:lstStyle/>
          <a:p>
            <a:pPr algn="ctr" defTabSz="398774"/>
            <a:r>
              <a:rPr lang="ko-KR" altLang="en-US" sz="1502">
                <a:solidFill>
                  <a:srgbClr val="FFFFFF"/>
                </a:solidFill>
                <a:sym typeface="Helvetica Neue Medium"/>
              </a:rPr>
              <a:t>중급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1613022" y="900929"/>
            <a:ext cx="5886868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스마트 홈을 구현하기 위한 알고리즘 디자인 및 프로그래밍 배우기"/>
          <p:cNvSpPr txBox="1">
            <a:spLocks/>
          </p:cNvSpPr>
          <p:nvPr/>
        </p:nvSpPr>
        <p:spPr>
          <a:xfrm>
            <a:off x="5812416" y="3238007"/>
            <a:ext cx="3896340" cy="73749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50" kern="1200">
                <a:solidFill>
                  <a:srgbClr val="5757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87" dirty="0">
                <a:latin typeface="+mj-ea"/>
                <a:ea typeface="+mj-ea"/>
              </a:rPr>
              <a:t>기계학습</a:t>
            </a:r>
            <a:r>
              <a:rPr lang="en-US" altLang="ko-KR" sz="1687" dirty="0">
                <a:latin typeface="+mj-ea"/>
                <a:ea typeface="+mj-ea"/>
              </a:rPr>
              <a:t>(</a:t>
            </a:r>
            <a:r>
              <a:rPr lang="ko-KR" altLang="en-US" sz="1687" dirty="0">
                <a:latin typeface="+mj-ea"/>
                <a:ea typeface="+mj-ea"/>
              </a:rPr>
              <a:t>머신 러닝</a:t>
            </a:r>
            <a:r>
              <a:rPr lang="en-US" altLang="ko-KR" sz="1687" dirty="0">
                <a:latin typeface="+mj-ea"/>
                <a:ea typeface="+mj-ea"/>
              </a:rPr>
              <a:t>)</a:t>
            </a:r>
            <a:r>
              <a:rPr lang="ko-KR" altLang="en-US" sz="1687" dirty="0">
                <a:latin typeface="+mj-ea"/>
                <a:ea typeface="+mj-ea"/>
              </a:rPr>
              <a:t>의  기초 원리를 </a:t>
            </a:r>
            <a:endParaRPr lang="en-US" altLang="ko-KR" sz="1687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1687" dirty="0">
                <a:latin typeface="+mj-ea"/>
                <a:ea typeface="+mj-ea"/>
              </a:rPr>
              <a:t>응용한  산업용 로봇 제작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37" y="2085474"/>
            <a:ext cx="4414128" cy="304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864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31" y="893471"/>
            <a:ext cx="10083800" cy="5397500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419029" y="563107"/>
            <a:ext cx="193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브레드보드 전원 </a:t>
            </a:r>
            <a:endParaRPr lang="en-US" dirty="0"/>
          </a:p>
        </p:txBody>
      </p:sp>
      <p:sp>
        <p:nvSpPr>
          <p:cNvPr id="4" name="TextBox 5"/>
          <p:cNvSpPr txBox="1"/>
          <p:nvPr/>
        </p:nvSpPr>
        <p:spPr>
          <a:xfrm>
            <a:off x="381960" y="120485"/>
            <a:ext cx="140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로봇 팔</a:t>
            </a:r>
            <a:endParaRPr lang="en-US" sz="2800" dirty="0"/>
          </a:p>
        </p:txBody>
      </p:sp>
      <p:sp>
        <p:nvSpPr>
          <p:cNvPr id="5" name="Rectangle 7"/>
          <p:cNvSpPr/>
          <p:nvPr/>
        </p:nvSpPr>
        <p:spPr>
          <a:xfrm>
            <a:off x="212329" y="215493"/>
            <a:ext cx="169628" cy="677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sp>
        <p:nvSpPr>
          <p:cNvPr id="6" name="Rectangle 10"/>
          <p:cNvSpPr/>
          <p:nvPr/>
        </p:nvSpPr>
        <p:spPr>
          <a:xfrm>
            <a:off x="9673674" y="6017938"/>
            <a:ext cx="105696" cy="70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smtClean="0">
                <a:solidFill>
                  <a:schemeClr val="bg1"/>
                </a:solidFill>
              </a:rPr>
              <a:t>GND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Rectangle 10"/>
          <p:cNvSpPr/>
          <p:nvPr/>
        </p:nvSpPr>
        <p:spPr>
          <a:xfrm>
            <a:off x="9795305" y="6065179"/>
            <a:ext cx="127893" cy="6385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sz="1600" dirty="0" smtClean="0">
                <a:solidFill>
                  <a:schemeClr val="bg1"/>
                </a:solidFill>
              </a:rPr>
              <a:t>VIN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Rectangle 10"/>
          <p:cNvSpPr/>
          <p:nvPr/>
        </p:nvSpPr>
        <p:spPr>
          <a:xfrm>
            <a:off x="9564117" y="6025960"/>
            <a:ext cx="116266" cy="70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smtClean="0">
                <a:solidFill>
                  <a:schemeClr val="bg1"/>
                </a:solidFill>
              </a:rPr>
              <a:t>GND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Rectangle 10"/>
          <p:cNvSpPr/>
          <p:nvPr/>
        </p:nvSpPr>
        <p:spPr>
          <a:xfrm>
            <a:off x="9456216" y="6089243"/>
            <a:ext cx="116266" cy="6385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sz="1600" dirty="0" smtClean="0">
                <a:solidFill>
                  <a:schemeClr val="bg1"/>
                </a:solidFill>
              </a:rPr>
              <a:t>5V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17006" y="924727"/>
            <a:ext cx="121211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>
                <a:solidFill>
                  <a:schemeClr val="bg1"/>
                </a:solidFill>
              </a:rPr>
              <a:t>9V</a:t>
            </a:r>
            <a:endParaRPr kumimoji="1" lang="ko-KR" altLang="en-US" sz="120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972074" y="3094454"/>
            <a:ext cx="7986531" cy="390855"/>
          </a:xfrm>
          <a:prstGeom prst="roundRect">
            <a:avLst/>
          </a:prstGeom>
          <a:solidFill>
            <a:srgbClr val="5B9BD5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837394" y="3018534"/>
            <a:ext cx="121211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>
                <a:solidFill>
                  <a:schemeClr val="bg1"/>
                </a:solidFill>
              </a:rPr>
              <a:t>5V</a:t>
            </a:r>
            <a:endParaRPr kumimoji="1"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6129600" y="810285"/>
            <a:ext cx="170225" cy="2461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sz="2400" smtClean="0">
                <a:solidFill>
                  <a:schemeClr val="bg1"/>
                </a:solidFill>
              </a:rPr>
              <a:t>-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830475" y="961427"/>
            <a:ext cx="7986531" cy="390855"/>
          </a:xfrm>
          <a:prstGeom prst="roundRect">
            <a:avLst/>
          </a:prstGeom>
          <a:solidFill>
            <a:srgbClr val="5B9BD5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Rectangle 10"/>
          <p:cNvSpPr/>
          <p:nvPr/>
        </p:nvSpPr>
        <p:spPr>
          <a:xfrm>
            <a:off x="6146654" y="1057790"/>
            <a:ext cx="170225" cy="24619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sz="2400" smtClean="0">
                <a:solidFill>
                  <a:schemeClr val="bg1"/>
                </a:solidFill>
              </a:rPr>
              <a:t>+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35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584200"/>
            <a:ext cx="10388600" cy="5689600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419029" y="563107"/>
            <a:ext cx="2109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피에조 부저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삐익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dirty="0"/>
          </a:p>
        </p:txBody>
      </p:sp>
      <p:sp>
        <p:nvSpPr>
          <p:cNvPr id="4" name="TextBox 5"/>
          <p:cNvSpPr txBox="1"/>
          <p:nvPr/>
        </p:nvSpPr>
        <p:spPr>
          <a:xfrm>
            <a:off x="381960" y="120485"/>
            <a:ext cx="140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로봇 팔</a:t>
            </a:r>
            <a:endParaRPr lang="en-US" sz="2800" dirty="0"/>
          </a:p>
        </p:txBody>
      </p:sp>
      <p:sp>
        <p:nvSpPr>
          <p:cNvPr id="5" name="Rectangle 7"/>
          <p:cNvSpPr/>
          <p:nvPr/>
        </p:nvSpPr>
        <p:spPr>
          <a:xfrm>
            <a:off x="212329" y="215493"/>
            <a:ext cx="169628" cy="677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sp>
        <p:nvSpPr>
          <p:cNvPr id="6" name="Rectangle 10"/>
          <p:cNvSpPr/>
          <p:nvPr/>
        </p:nvSpPr>
        <p:spPr>
          <a:xfrm>
            <a:off x="9818925" y="6007912"/>
            <a:ext cx="154750" cy="70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smtClean="0">
                <a:solidFill>
                  <a:schemeClr val="bg1"/>
                </a:solidFill>
              </a:rPr>
              <a:t>GND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Rectangle 10"/>
          <p:cNvSpPr/>
          <p:nvPr/>
        </p:nvSpPr>
        <p:spPr>
          <a:xfrm>
            <a:off x="9965083" y="6039111"/>
            <a:ext cx="127893" cy="6385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sz="1600" dirty="0" smtClean="0">
                <a:solidFill>
                  <a:schemeClr val="bg1"/>
                </a:solidFill>
              </a:rPr>
              <a:t>VIN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9691925" y="6007912"/>
            <a:ext cx="154750" cy="70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smtClean="0">
                <a:solidFill>
                  <a:schemeClr val="bg1"/>
                </a:solidFill>
              </a:rPr>
              <a:t>GND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9584083" y="6007183"/>
            <a:ext cx="127893" cy="7024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sz="1600" smtClean="0">
                <a:solidFill>
                  <a:schemeClr val="bg1"/>
                </a:solidFill>
              </a:rPr>
              <a:t>5V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3"/>
          <p:cNvSpPr/>
          <p:nvPr/>
        </p:nvSpPr>
        <p:spPr>
          <a:xfrm flipH="1">
            <a:off x="9708882" y="3814123"/>
            <a:ext cx="93567" cy="363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smtClean="0">
                <a:solidFill>
                  <a:schemeClr val="bg1"/>
                </a:solidFill>
              </a:rPr>
              <a:t>9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3"/>
          <p:cNvSpPr/>
          <p:nvPr/>
        </p:nvSpPr>
        <p:spPr>
          <a:xfrm flipH="1">
            <a:off x="5779433" y="2839189"/>
            <a:ext cx="93567" cy="1862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smtClean="0">
                <a:solidFill>
                  <a:schemeClr val="bg1"/>
                </a:solidFill>
              </a:rPr>
              <a:t>-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285">
            <a:off x="450925" y="4273337"/>
            <a:ext cx="1459893" cy="2014636"/>
          </a:xfrm>
          <a:prstGeom prst="rect">
            <a:avLst/>
          </a:prstGeom>
        </p:spPr>
      </p:pic>
      <p:sp>
        <p:nvSpPr>
          <p:cNvPr id="13" name="Rectangle 11"/>
          <p:cNvSpPr/>
          <p:nvPr/>
        </p:nvSpPr>
        <p:spPr>
          <a:xfrm>
            <a:off x="652741" y="5074693"/>
            <a:ext cx="1049917" cy="32232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26788" rtlCol="0" anchor="ctr">
            <a:spAutoFit/>
          </a:bodyPr>
          <a:lstStyle/>
          <a:p>
            <a:pPr defTabSz="584170"/>
            <a:r>
              <a:rPr lang="ko-KR" altLang="en-US" sz="2400" dirty="0" smtClean="0"/>
              <a:t>긴쪽</a:t>
            </a:r>
            <a:r>
              <a:rPr lang="en-US" altLang="ko-KR" sz="2400" dirty="0" smtClean="0"/>
              <a:t> </a:t>
            </a:r>
            <a:r>
              <a:rPr lang="en-US" altLang="ko-KR" sz="2400" dirty="0" smtClean="0">
                <a:solidFill>
                  <a:srgbClr val="FF0000"/>
                </a:solidFill>
              </a:rPr>
              <a:t>+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285">
            <a:off x="5799978" y="1673707"/>
            <a:ext cx="681050" cy="939842"/>
          </a:xfrm>
          <a:prstGeom prst="rect">
            <a:avLst/>
          </a:prstGeom>
        </p:spPr>
      </p:pic>
      <p:sp>
        <p:nvSpPr>
          <p:cNvPr id="15" name="Rectangle 11"/>
          <p:cNvSpPr/>
          <p:nvPr/>
        </p:nvSpPr>
        <p:spPr>
          <a:xfrm>
            <a:off x="5765331" y="1974084"/>
            <a:ext cx="717107" cy="16880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26788" rtlCol="0" anchor="ctr">
            <a:spAutoFit/>
          </a:bodyPr>
          <a:lstStyle/>
          <a:p>
            <a:pPr defTabSz="584170"/>
            <a:r>
              <a:rPr lang="ko-KR" altLang="en-US" sz="1100" dirty="0" smtClean="0"/>
              <a:t>긴쪽</a:t>
            </a:r>
            <a:r>
              <a:rPr lang="en-US" altLang="ko-KR" sz="1100" dirty="0" smtClean="0"/>
              <a:t> </a:t>
            </a:r>
            <a:r>
              <a:rPr lang="en-US" altLang="ko-KR" sz="1100" dirty="0" smtClean="0">
                <a:solidFill>
                  <a:srgbClr val="FF0000"/>
                </a:solidFill>
              </a:rPr>
              <a:t>+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972074" y="966537"/>
            <a:ext cx="7986531" cy="390855"/>
          </a:xfrm>
          <a:prstGeom prst="roundRect">
            <a:avLst/>
          </a:prstGeom>
          <a:solidFill>
            <a:srgbClr val="5B9BD5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972074" y="3094454"/>
            <a:ext cx="7986531" cy="390855"/>
          </a:xfrm>
          <a:prstGeom prst="roundRect">
            <a:avLst/>
          </a:prstGeom>
          <a:solidFill>
            <a:srgbClr val="5B9BD5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848969" y="3018534"/>
            <a:ext cx="121211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>
                <a:solidFill>
                  <a:schemeClr val="bg1"/>
                </a:solidFill>
              </a:rPr>
              <a:t>5V</a:t>
            </a:r>
            <a:endParaRPr kumimoji="1" lang="ko-KR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221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85" y="1257069"/>
            <a:ext cx="8092515" cy="4443344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419029" y="563107"/>
            <a:ext cx="279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8X8 LED Matrix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전광판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dirty="0"/>
          </a:p>
        </p:txBody>
      </p:sp>
      <p:sp>
        <p:nvSpPr>
          <p:cNvPr id="4" name="TextBox 5"/>
          <p:cNvSpPr txBox="1"/>
          <p:nvPr/>
        </p:nvSpPr>
        <p:spPr>
          <a:xfrm>
            <a:off x="381960" y="120485"/>
            <a:ext cx="140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로봇 팔</a:t>
            </a:r>
            <a:endParaRPr lang="en-US" sz="2800" dirty="0"/>
          </a:p>
        </p:txBody>
      </p:sp>
      <p:sp>
        <p:nvSpPr>
          <p:cNvPr id="5" name="Rectangle 7"/>
          <p:cNvSpPr/>
          <p:nvPr/>
        </p:nvSpPr>
        <p:spPr>
          <a:xfrm>
            <a:off x="212329" y="215493"/>
            <a:ext cx="169628" cy="677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285">
            <a:off x="5641775" y="1932968"/>
            <a:ext cx="562851" cy="776729"/>
          </a:xfrm>
          <a:prstGeom prst="rect">
            <a:avLst/>
          </a:prstGeom>
        </p:spPr>
      </p:pic>
      <p:sp>
        <p:nvSpPr>
          <p:cNvPr id="7" name="Rectangle 11"/>
          <p:cNvSpPr/>
          <p:nvPr/>
        </p:nvSpPr>
        <p:spPr>
          <a:xfrm>
            <a:off x="5610256" y="2151788"/>
            <a:ext cx="592650" cy="16880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26788" rtlCol="0" anchor="ctr">
            <a:spAutoFit/>
          </a:bodyPr>
          <a:lstStyle/>
          <a:p>
            <a:pPr defTabSz="584170"/>
            <a:r>
              <a:rPr lang="ko-KR" altLang="en-US" sz="1100" dirty="0" smtClean="0"/>
              <a:t>긴쪽</a:t>
            </a:r>
            <a:r>
              <a:rPr lang="en-US" altLang="ko-KR" sz="1100" dirty="0" smtClean="0"/>
              <a:t> </a:t>
            </a:r>
            <a:r>
              <a:rPr lang="en-US" altLang="ko-KR" sz="1100" dirty="0" smtClean="0">
                <a:solidFill>
                  <a:srgbClr val="FF0000"/>
                </a:solidFill>
              </a:rPr>
              <a:t>+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0" name="Rectangle 3"/>
          <p:cNvSpPr/>
          <p:nvPr/>
        </p:nvSpPr>
        <p:spPr>
          <a:xfrm flipH="1">
            <a:off x="8736814" y="3661131"/>
            <a:ext cx="93567" cy="3993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000" smtClean="0">
                <a:solidFill>
                  <a:schemeClr val="bg1"/>
                </a:solidFill>
              </a:rPr>
              <a:t>9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ectangle 3"/>
          <p:cNvSpPr/>
          <p:nvPr/>
        </p:nvSpPr>
        <p:spPr>
          <a:xfrm flipH="1">
            <a:off x="5622911" y="2839189"/>
            <a:ext cx="93567" cy="1862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smtClean="0">
                <a:solidFill>
                  <a:schemeClr val="bg1"/>
                </a:solidFill>
              </a:rPr>
              <a:t>-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Rectangle 3"/>
          <p:cNvSpPr/>
          <p:nvPr/>
        </p:nvSpPr>
        <p:spPr>
          <a:xfrm flipH="1">
            <a:off x="8325358" y="3630117"/>
            <a:ext cx="113216" cy="53146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000" dirty="0" smtClean="0">
                <a:solidFill>
                  <a:srgbClr val="FF0000"/>
                </a:solidFill>
              </a:rPr>
              <a:t>13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Rectangle 3"/>
          <p:cNvSpPr/>
          <p:nvPr/>
        </p:nvSpPr>
        <p:spPr>
          <a:xfrm flipH="1">
            <a:off x="8549914" y="3630117"/>
            <a:ext cx="113216" cy="5314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11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0"/>
          <p:cNvSpPr/>
          <p:nvPr/>
        </p:nvSpPr>
        <p:spPr>
          <a:xfrm>
            <a:off x="8413100" y="3617336"/>
            <a:ext cx="127893" cy="5277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12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tangle 3"/>
          <p:cNvSpPr/>
          <p:nvPr/>
        </p:nvSpPr>
        <p:spPr>
          <a:xfrm flipH="1">
            <a:off x="5761946" y="4115496"/>
            <a:ext cx="336495" cy="153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/>
            <a:r>
              <a:rPr lang="en-US" altLang="ko-KR" sz="1493" dirty="0">
                <a:solidFill>
                  <a:schemeClr val="bg1"/>
                </a:solidFill>
              </a:rPr>
              <a:t>11</a:t>
            </a:r>
            <a:endParaRPr lang="en-US" sz="1493" dirty="0">
              <a:solidFill>
                <a:schemeClr val="bg1"/>
              </a:solidFill>
            </a:endParaRPr>
          </a:p>
        </p:txBody>
      </p:sp>
      <p:sp>
        <p:nvSpPr>
          <p:cNvPr id="16" name="Rectangle 3"/>
          <p:cNvSpPr/>
          <p:nvPr/>
        </p:nvSpPr>
        <p:spPr>
          <a:xfrm flipH="1">
            <a:off x="5747496" y="4290362"/>
            <a:ext cx="336495" cy="1862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/>
            <a:r>
              <a:rPr lang="en-US" altLang="ko-KR" sz="1493" dirty="0">
                <a:solidFill>
                  <a:schemeClr val="bg1"/>
                </a:solidFill>
              </a:rPr>
              <a:t>12</a:t>
            </a:r>
            <a:endParaRPr lang="en-US" sz="1493" dirty="0">
              <a:solidFill>
                <a:schemeClr val="bg1"/>
              </a:solidFill>
            </a:endParaRPr>
          </a:p>
        </p:txBody>
      </p:sp>
      <p:sp>
        <p:nvSpPr>
          <p:cNvPr id="17" name="Rectangle 3"/>
          <p:cNvSpPr/>
          <p:nvPr/>
        </p:nvSpPr>
        <p:spPr>
          <a:xfrm flipH="1">
            <a:off x="5733046" y="4465352"/>
            <a:ext cx="336495" cy="1862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/>
            <a:r>
              <a:rPr lang="en-US" altLang="ko-KR" sz="1493" dirty="0">
                <a:solidFill>
                  <a:srgbClr val="FF0000"/>
                </a:solidFill>
              </a:rPr>
              <a:t>13</a:t>
            </a:r>
            <a:endParaRPr lang="en-US" sz="1493" dirty="0">
              <a:solidFill>
                <a:srgbClr val="FF0000"/>
              </a:solidFill>
            </a:endParaRPr>
          </a:p>
        </p:txBody>
      </p:sp>
      <p:sp>
        <p:nvSpPr>
          <p:cNvPr id="18" name="TextBox 3"/>
          <p:cNvSpPr txBox="1"/>
          <p:nvPr/>
        </p:nvSpPr>
        <p:spPr>
          <a:xfrm>
            <a:off x="4016683" y="3639262"/>
            <a:ext cx="1032655" cy="880434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r>
              <a:rPr lang="en-US" sz="1707" b="1" dirty="0" smtClean="0"/>
              <a:t>CLK-</a:t>
            </a:r>
            <a:r>
              <a:rPr lang="en-US" sz="1707" b="1" dirty="0" smtClean="0">
                <a:solidFill>
                  <a:schemeClr val="accent2">
                    <a:lumMod val="75000"/>
                  </a:schemeClr>
                </a:solidFill>
              </a:rPr>
              <a:t>11</a:t>
            </a:r>
          </a:p>
          <a:p>
            <a:r>
              <a:rPr lang="en-US" sz="1707" b="1" dirty="0" smtClean="0"/>
              <a:t>CS- </a:t>
            </a:r>
            <a:r>
              <a:rPr lang="en-US" sz="1707" b="1" dirty="0" smtClean="0">
                <a:solidFill>
                  <a:srgbClr val="00B050"/>
                </a:solidFill>
              </a:rPr>
              <a:t>12</a:t>
            </a:r>
          </a:p>
          <a:p>
            <a:r>
              <a:rPr lang="en-US" sz="1707" b="1" dirty="0" smtClean="0"/>
              <a:t>DIN –</a:t>
            </a:r>
            <a:r>
              <a:rPr lang="en-US" sz="1707" b="1" dirty="0" smtClean="0">
                <a:solidFill>
                  <a:srgbClr val="FFC000"/>
                </a:solidFill>
              </a:rPr>
              <a:t>13</a:t>
            </a:r>
            <a:endParaRPr lang="en-US" sz="1707" b="1" dirty="0">
              <a:solidFill>
                <a:srgbClr val="FFC000"/>
              </a:solidFill>
            </a:endParaRPr>
          </a:p>
        </p:txBody>
      </p:sp>
      <p:sp>
        <p:nvSpPr>
          <p:cNvPr id="19" name="TextBox 3"/>
          <p:cNvSpPr txBox="1"/>
          <p:nvPr/>
        </p:nvSpPr>
        <p:spPr>
          <a:xfrm>
            <a:off x="4179599" y="5257475"/>
            <a:ext cx="1848583" cy="355034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r>
              <a:rPr lang="en-US" sz="1707" b="1" dirty="0"/>
              <a:t>8X8 LED Matrix </a:t>
            </a:r>
            <a:endParaRPr lang="en-US" sz="1707" b="1" dirty="0">
              <a:solidFill>
                <a:srgbClr val="00B05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750197" y="2944178"/>
            <a:ext cx="6076709" cy="390855"/>
          </a:xfrm>
          <a:prstGeom prst="roundRect">
            <a:avLst/>
          </a:prstGeom>
          <a:solidFill>
            <a:srgbClr val="5B9BD5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830604" y="2949084"/>
            <a:ext cx="109401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>
                <a:solidFill>
                  <a:schemeClr val="bg1"/>
                </a:solidFill>
              </a:rPr>
              <a:t>5V</a:t>
            </a:r>
            <a:endParaRPr kumimoji="1" lang="ko-KR" altLang="en-US" sz="120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9514" y="5833641"/>
            <a:ext cx="4750027" cy="584775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bg1"/>
                </a:solidFill>
              </a:rPr>
              <a:t>8X8 LED Matrix</a:t>
            </a:r>
            <a:r>
              <a:rPr kumimoji="1" lang="ko-KR" altLang="en-US" sz="1600">
                <a:solidFill>
                  <a:schemeClr val="bg1"/>
                </a:solidFill>
              </a:rPr>
              <a:t>에서 전원은 </a:t>
            </a:r>
            <a:r>
              <a:rPr kumimoji="1" lang="en-US" altLang="ko-KR" sz="1600">
                <a:solidFill>
                  <a:schemeClr val="bg1"/>
                </a:solidFill>
              </a:rPr>
              <a:t>9V </a:t>
            </a:r>
            <a:r>
              <a:rPr kumimoji="1" lang="ko-KR" altLang="en-US" sz="1600">
                <a:solidFill>
                  <a:schemeClr val="bg1"/>
                </a:solidFill>
              </a:rPr>
              <a:t>전압은 타기때문에</a:t>
            </a:r>
            <a:r>
              <a:rPr kumimoji="1" lang="en-US" altLang="ko-KR" sz="1600">
                <a:solidFill>
                  <a:schemeClr val="bg1"/>
                </a:solidFill>
              </a:rPr>
              <a:t>,</a:t>
            </a:r>
            <a:r>
              <a:rPr kumimoji="1" lang="ko-KR" altLang="en-US" sz="1600">
                <a:solidFill>
                  <a:schemeClr val="bg1"/>
                </a:solidFill>
              </a:rPr>
              <a:t> 꼭 전원은 </a:t>
            </a:r>
            <a:r>
              <a:rPr kumimoji="1" lang="en-US" altLang="ko-KR" sz="1600">
                <a:solidFill>
                  <a:schemeClr val="bg1"/>
                </a:solidFill>
              </a:rPr>
              <a:t>5V</a:t>
            </a:r>
            <a:r>
              <a:rPr kumimoji="1" lang="ko-KR" altLang="en-US" sz="1600">
                <a:solidFill>
                  <a:schemeClr val="bg1"/>
                </a:solidFill>
              </a:rPr>
              <a:t>로 연결해야 한다</a:t>
            </a:r>
            <a:r>
              <a:rPr kumimoji="1" lang="en-US" altLang="ko-KR" sz="1600">
                <a:solidFill>
                  <a:schemeClr val="bg1"/>
                </a:solidFill>
              </a:rPr>
              <a:t>.</a:t>
            </a:r>
            <a:r>
              <a:rPr kumimoji="1" lang="ko-KR" altLang="en-US" sz="160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9320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69" y="8740"/>
            <a:ext cx="9124327" cy="6858000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419029" y="579149"/>
            <a:ext cx="279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서보 모터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팔 동작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dirty="0"/>
          </a:p>
        </p:txBody>
      </p:sp>
      <p:sp>
        <p:nvSpPr>
          <p:cNvPr id="4" name="TextBox 5"/>
          <p:cNvSpPr txBox="1"/>
          <p:nvPr/>
        </p:nvSpPr>
        <p:spPr>
          <a:xfrm>
            <a:off x="381960" y="120485"/>
            <a:ext cx="140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로봇 팔</a:t>
            </a:r>
            <a:endParaRPr lang="en-US" sz="2800" dirty="0"/>
          </a:p>
        </p:txBody>
      </p:sp>
      <p:sp>
        <p:nvSpPr>
          <p:cNvPr id="5" name="Rectangle 7"/>
          <p:cNvSpPr/>
          <p:nvPr/>
        </p:nvSpPr>
        <p:spPr>
          <a:xfrm>
            <a:off x="212329" y="215493"/>
            <a:ext cx="169628" cy="677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285">
            <a:off x="5776245" y="2645659"/>
            <a:ext cx="562851" cy="776729"/>
          </a:xfrm>
          <a:prstGeom prst="rect">
            <a:avLst/>
          </a:prstGeom>
        </p:spPr>
      </p:pic>
      <p:sp>
        <p:nvSpPr>
          <p:cNvPr id="7" name="Rectangle 11"/>
          <p:cNvSpPr/>
          <p:nvPr/>
        </p:nvSpPr>
        <p:spPr>
          <a:xfrm>
            <a:off x="5744726" y="2864479"/>
            <a:ext cx="592650" cy="16880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26788" rtlCol="0" anchor="ctr">
            <a:spAutoFit/>
          </a:bodyPr>
          <a:lstStyle/>
          <a:p>
            <a:pPr defTabSz="584170"/>
            <a:r>
              <a:rPr lang="ko-KR" altLang="en-US" sz="1100" dirty="0" smtClean="0"/>
              <a:t>긴쪽</a:t>
            </a:r>
            <a:r>
              <a:rPr lang="en-US" altLang="ko-KR" sz="1100" dirty="0" smtClean="0"/>
              <a:t> </a:t>
            </a:r>
            <a:r>
              <a:rPr lang="en-US" altLang="ko-KR" sz="1100" dirty="0" smtClean="0">
                <a:solidFill>
                  <a:srgbClr val="FF0000"/>
                </a:solidFill>
              </a:rPr>
              <a:t>+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8" name="Rectangle 3"/>
          <p:cNvSpPr/>
          <p:nvPr/>
        </p:nvSpPr>
        <p:spPr>
          <a:xfrm flipH="1">
            <a:off x="5777988" y="5302481"/>
            <a:ext cx="336495" cy="1862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/>
            <a:r>
              <a:rPr lang="en-US" altLang="ko-KR" sz="1493" dirty="0">
                <a:solidFill>
                  <a:schemeClr val="bg1"/>
                </a:solidFill>
              </a:rPr>
              <a:t>11</a:t>
            </a:r>
            <a:endParaRPr lang="en-US" sz="1493" dirty="0">
              <a:solidFill>
                <a:schemeClr val="bg1"/>
              </a:solidFill>
            </a:endParaRPr>
          </a:p>
        </p:txBody>
      </p:sp>
      <p:sp>
        <p:nvSpPr>
          <p:cNvPr id="9" name="Rectangle 3"/>
          <p:cNvSpPr/>
          <p:nvPr/>
        </p:nvSpPr>
        <p:spPr>
          <a:xfrm flipH="1">
            <a:off x="5763538" y="5461428"/>
            <a:ext cx="336495" cy="1862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/>
            <a:r>
              <a:rPr lang="en-US" altLang="ko-KR" sz="1493" dirty="0">
                <a:solidFill>
                  <a:schemeClr val="bg1"/>
                </a:solidFill>
              </a:rPr>
              <a:t>12</a:t>
            </a:r>
            <a:endParaRPr lang="en-US" sz="1493" dirty="0">
              <a:solidFill>
                <a:schemeClr val="bg1"/>
              </a:solidFill>
            </a:endParaRPr>
          </a:p>
        </p:txBody>
      </p:sp>
      <p:sp>
        <p:nvSpPr>
          <p:cNvPr id="10" name="Rectangle 3"/>
          <p:cNvSpPr/>
          <p:nvPr/>
        </p:nvSpPr>
        <p:spPr>
          <a:xfrm flipH="1">
            <a:off x="5749088" y="5620376"/>
            <a:ext cx="336495" cy="1862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/>
            <a:r>
              <a:rPr lang="en-US" altLang="ko-KR" sz="1493" dirty="0">
                <a:solidFill>
                  <a:srgbClr val="FF0000"/>
                </a:solidFill>
              </a:rPr>
              <a:t>13</a:t>
            </a:r>
            <a:endParaRPr lang="en-US" sz="1493" dirty="0">
              <a:solidFill>
                <a:srgbClr val="FF0000"/>
              </a:solidFill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4016683" y="4730118"/>
            <a:ext cx="1032655" cy="880434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r>
              <a:rPr lang="en-US" sz="1707" b="1" dirty="0" smtClean="0"/>
              <a:t>CLK-</a:t>
            </a:r>
            <a:r>
              <a:rPr lang="en-US" sz="1707" b="1" dirty="0" smtClean="0">
                <a:solidFill>
                  <a:schemeClr val="accent2">
                    <a:lumMod val="75000"/>
                  </a:schemeClr>
                </a:solidFill>
              </a:rPr>
              <a:t>11</a:t>
            </a:r>
          </a:p>
          <a:p>
            <a:r>
              <a:rPr lang="en-US" sz="1707" b="1" dirty="0" smtClean="0"/>
              <a:t>CS- </a:t>
            </a:r>
            <a:r>
              <a:rPr lang="en-US" sz="1707" b="1" dirty="0" smtClean="0">
                <a:solidFill>
                  <a:srgbClr val="00B050"/>
                </a:solidFill>
              </a:rPr>
              <a:t>12</a:t>
            </a:r>
          </a:p>
          <a:p>
            <a:r>
              <a:rPr lang="en-US" sz="1707" b="1" dirty="0" smtClean="0"/>
              <a:t>DIN –</a:t>
            </a:r>
            <a:r>
              <a:rPr lang="en-US" sz="1707" b="1" dirty="0" smtClean="0">
                <a:solidFill>
                  <a:srgbClr val="FFC000"/>
                </a:solidFill>
              </a:rPr>
              <a:t>13</a:t>
            </a:r>
            <a:endParaRPr lang="en-US" sz="1707" b="1" dirty="0">
              <a:solidFill>
                <a:srgbClr val="FFC000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4179599" y="6348331"/>
            <a:ext cx="1848583" cy="355034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r>
              <a:rPr lang="en-US" sz="1707" b="1" dirty="0"/>
              <a:t>8X8 LED Matrix </a:t>
            </a:r>
            <a:endParaRPr lang="en-US" sz="1707" b="1" dirty="0">
              <a:solidFill>
                <a:srgbClr val="00B050"/>
              </a:solidFill>
            </a:endParaRPr>
          </a:p>
        </p:txBody>
      </p:sp>
      <p:sp>
        <p:nvSpPr>
          <p:cNvPr id="13" name="Rectangle 3"/>
          <p:cNvSpPr/>
          <p:nvPr/>
        </p:nvSpPr>
        <p:spPr>
          <a:xfrm flipH="1">
            <a:off x="9212403" y="4453637"/>
            <a:ext cx="136992" cy="64307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000" smtClean="0">
                <a:solidFill>
                  <a:schemeClr val="bg1"/>
                </a:solidFill>
              </a:rPr>
              <a:t>9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3"/>
          <p:cNvSpPr/>
          <p:nvPr/>
        </p:nvSpPr>
        <p:spPr>
          <a:xfrm flipH="1">
            <a:off x="8748262" y="4424469"/>
            <a:ext cx="165760" cy="70738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400" dirty="0" smtClean="0">
                <a:solidFill>
                  <a:srgbClr val="FF0000"/>
                </a:solidFill>
              </a:rPr>
              <a:t>13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Rectangle 3"/>
          <p:cNvSpPr/>
          <p:nvPr/>
        </p:nvSpPr>
        <p:spPr>
          <a:xfrm flipH="1">
            <a:off x="9003244" y="4424469"/>
            <a:ext cx="136992" cy="7073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Rectangle 10"/>
          <p:cNvSpPr/>
          <p:nvPr/>
        </p:nvSpPr>
        <p:spPr>
          <a:xfrm>
            <a:off x="8864889" y="4412305"/>
            <a:ext cx="154750" cy="7024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Rectangle 3"/>
          <p:cNvSpPr/>
          <p:nvPr/>
        </p:nvSpPr>
        <p:spPr>
          <a:xfrm flipH="1">
            <a:off x="9627121" y="4509918"/>
            <a:ext cx="124538" cy="584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400" smtClean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Rectangle 3"/>
          <p:cNvSpPr/>
          <p:nvPr/>
        </p:nvSpPr>
        <p:spPr>
          <a:xfrm flipH="1">
            <a:off x="9784090" y="4515157"/>
            <a:ext cx="124538" cy="584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400" dirty="0" smtClean="0">
                <a:solidFill>
                  <a:srgbClr val="FF0000"/>
                </a:solidFill>
              </a:rPr>
              <a:t>5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2" y="1779883"/>
            <a:ext cx="1448192" cy="4230673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547937" y="3832105"/>
            <a:ext cx="7029557" cy="390855"/>
          </a:xfrm>
          <a:prstGeom prst="roundRect">
            <a:avLst/>
          </a:prstGeom>
          <a:solidFill>
            <a:srgbClr val="5B9BD5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579969" y="3828597"/>
            <a:ext cx="109401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>
                <a:solidFill>
                  <a:schemeClr val="bg1"/>
                </a:solidFill>
              </a:rPr>
              <a:t>5V</a:t>
            </a:r>
            <a:endParaRPr kumimoji="1" lang="ko-KR" altLang="en-US" sz="120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550412" y="1934986"/>
            <a:ext cx="7029557" cy="390855"/>
          </a:xfrm>
          <a:prstGeom prst="roundRect">
            <a:avLst/>
          </a:prstGeom>
          <a:solidFill>
            <a:srgbClr val="5B9BD5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574620" y="1926748"/>
            <a:ext cx="109401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>
                <a:solidFill>
                  <a:schemeClr val="bg1"/>
                </a:solidFill>
              </a:rPr>
              <a:t>9V</a:t>
            </a:r>
            <a:endParaRPr kumimoji="1" lang="ko-KR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03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3" y="0"/>
            <a:ext cx="9016355" cy="6858000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419029" y="563107"/>
            <a:ext cx="279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서보 모터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팔 동작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dirty="0"/>
          </a:p>
        </p:txBody>
      </p:sp>
      <p:sp>
        <p:nvSpPr>
          <p:cNvPr id="4" name="TextBox 5"/>
          <p:cNvSpPr txBox="1"/>
          <p:nvPr/>
        </p:nvSpPr>
        <p:spPr>
          <a:xfrm>
            <a:off x="381960" y="120485"/>
            <a:ext cx="140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로봇 팔</a:t>
            </a:r>
            <a:endParaRPr lang="en-US" sz="2800" dirty="0"/>
          </a:p>
        </p:txBody>
      </p:sp>
      <p:sp>
        <p:nvSpPr>
          <p:cNvPr id="5" name="Rectangle 7"/>
          <p:cNvSpPr/>
          <p:nvPr/>
        </p:nvSpPr>
        <p:spPr>
          <a:xfrm>
            <a:off x="212329" y="215493"/>
            <a:ext cx="169628" cy="677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285">
            <a:off x="5773033" y="2697617"/>
            <a:ext cx="619136" cy="854402"/>
          </a:xfrm>
          <a:prstGeom prst="rect">
            <a:avLst/>
          </a:prstGeom>
        </p:spPr>
      </p:pic>
      <p:sp>
        <p:nvSpPr>
          <p:cNvPr id="7" name="Rectangle 11"/>
          <p:cNvSpPr/>
          <p:nvPr/>
        </p:nvSpPr>
        <p:spPr>
          <a:xfrm>
            <a:off x="5731279" y="2972055"/>
            <a:ext cx="592650" cy="16880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26788" rtlCol="0" anchor="ctr">
            <a:spAutoFit/>
          </a:bodyPr>
          <a:lstStyle/>
          <a:p>
            <a:pPr defTabSz="584170"/>
            <a:r>
              <a:rPr lang="ko-KR" altLang="en-US" sz="1100" dirty="0" smtClean="0"/>
              <a:t>긴쪽</a:t>
            </a:r>
            <a:r>
              <a:rPr lang="en-US" altLang="ko-KR" sz="1100" dirty="0" smtClean="0"/>
              <a:t> </a:t>
            </a:r>
            <a:r>
              <a:rPr lang="en-US" altLang="ko-KR" sz="1100" dirty="0" smtClean="0">
                <a:solidFill>
                  <a:srgbClr val="FF0000"/>
                </a:solidFill>
              </a:rPr>
              <a:t>+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8" name="Rectangle 3"/>
          <p:cNvSpPr/>
          <p:nvPr/>
        </p:nvSpPr>
        <p:spPr>
          <a:xfrm flipH="1">
            <a:off x="5761946" y="5238313"/>
            <a:ext cx="336495" cy="1862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/>
            <a:r>
              <a:rPr lang="en-US" altLang="ko-KR" sz="1493" dirty="0">
                <a:solidFill>
                  <a:schemeClr val="bg1"/>
                </a:solidFill>
              </a:rPr>
              <a:t>11</a:t>
            </a:r>
            <a:endParaRPr lang="en-US" sz="1493" dirty="0">
              <a:solidFill>
                <a:schemeClr val="bg1"/>
              </a:solidFill>
            </a:endParaRPr>
          </a:p>
        </p:txBody>
      </p:sp>
      <p:sp>
        <p:nvSpPr>
          <p:cNvPr id="9" name="Rectangle 3"/>
          <p:cNvSpPr/>
          <p:nvPr/>
        </p:nvSpPr>
        <p:spPr>
          <a:xfrm flipH="1">
            <a:off x="5747496" y="5397260"/>
            <a:ext cx="336495" cy="1862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/>
            <a:r>
              <a:rPr lang="en-US" altLang="ko-KR" sz="1493" dirty="0">
                <a:solidFill>
                  <a:schemeClr val="bg1"/>
                </a:solidFill>
              </a:rPr>
              <a:t>12</a:t>
            </a:r>
            <a:endParaRPr lang="en-US" sz="1493" dirty="0">
              <a:solidFill>
                <a:schemeClr val="bg1"/>
              </a:solidFill>
            </a:endParaRPr>
          </a:p>
        </p:txBody>
      </p:sp>
      <p:sp>
        <p:nvSpPr>
          <p:cNvPr id="10" name="Rectangle 3"/>
          <p:cNvSpPr/>
          <p:nvPr/>
        </p:nvSpPr>
        <p:spPr>
          <a:xfrm flipH="1">
            <a:off x="5733046" y="5556208"/>
            <a:ext cx="336495" cy="1862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/>
            <a:r>
              <a:rPr lang="en-US" altLang="ko-KR" sz="1493" dirty="0">
                <a:solidFill>
                  <a:srgbClr val="FF0000"/>
                </a:solidFill>
              </a:rPr>
              <a:t>13</a:t>
            </a:r>
            <a:endParaRPr lang="en-US" sz="1493" dirty="0">
              <a:solidFill>
                <a:srgbClr val="FF0000"/>
              </a:solidFill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4016683" y="4730118"/>
            <a:ext cx="1032655" cy="880434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r>
              <a:rPr lang="en-US" sz="1707" b="1" dirty="0" smtClean="0"/>
              <a:t>CLK-</a:t>
            </a:r>
            <a:r>
              <a:rPr lang="en-US" sz="1707" b="1" dirty="0" smtClean="0">
                <a:solidFill>
                  <a:schemeClr val="accent2">
                    <a:lumMod val="75000"/>
                  </a:schemeClr>
                </a:solidFill>
              </a:rPr>
              <a:t>11</a:t>
            </a:r>
          </a:p>
          <a:p>
            <a:r>
              <a:rPr lang="en-US" sz="1707" b="1" dirty="0" smtClean="0"/>
              <a:t>CS- </a:t>
            </a:r>
            <a:r>
              <a:rPr lang="en-US" sz="1707" b="1" dirty="0" smtClean="0">
                <a:solidFill>
                  <a:srgbClr val="00B050"/>
                </a:solidFill>
              </a:rPr>
              <a:t>12</a:t>
            </a:r>
          </a:p>
          <a:p>
            <a:r>
              <a:rPr lang="en-US" sz="1707" b="1" dirty="0" smtClean="0"/>
              <a:t>DIN –</a:t>
            </a:r>
            <a:r>
              <a:rPr lang="en-US" sz="1707" b="1" dirty="0" smtClean="0">
                <a:solidFill>
                  <a:srgbClr val="FFC000"/>
                </a:solidFill>
              </a:rPr>
              <a:t>13</a:t>
            </a:r>
            <a:endParaRPr lang="en-US" sz="1707" b="1" dirty="0">
              <a:solidFill>
                <a:srgbClr val="FFC000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4179599" y="6348331"/>
            <a:ext cx="1848583" cy="355034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r>
              <a:rPr lang="en-US" sz="1707" b="1" dirty="0"/>
              <a:t>8X8 LED Matrix </a:t>
            </a:r>
            <a:endParaRPr lang="en-US" sz="1707" b="1" dirty="0">
              <a:solidFill>
                <a:srgbClr val="00B050"/>
              </a:solidFill>
            </a:endParaRPr>
          </a:p>
        </p:txBody>
      </p:sp>
      <p:sp>
        <p:nvSpPr>
          <p:cNvPr id="13" name="Rectangle 3"/>
          <p:cNvSpPr/>
          <p:nvPr/>
        </p:nvSpPr>
        <p:spPr>
          <a:xfrm flipH="1">
            <a:off x="9164277" y="4501763"/>
            <a:ext cx="136992" cy="64307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000" smtClean="0">
                <a:solidFill>
                  <a:schemeClr val="bg1"/>
                </a:solidFill>
              </a:rPr>
              <a:t>9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3"/>
          <p:cNvSpPr/>
          <p:nvPr/>
        </p:nvSpPr>
        <p:spPr>
          <a:xfrm flipH="1">
            <a:off x="8700136" y="4456553"/>
            <a:ext cx="165760" cy="70738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400" dirty="0" smtClean="0">
                <a:solidFill>
                  <a:srgbClr val="FF0000"/>
                </a:solidFill>
              </a:rPr>
              <a:t>13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Rectangle 3"/>
          <p:cNvSpPr/>
          <p:nvPr/>
        </p:nvSpPr>
        <p:spPr>
          <a:xfrm flipH="1">
            <a:off x="8955118" y="4456553"/>
            <a:ext cx="136992" cy="7073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Rectangle 10"/>
          <p:cNvSpPr/>
          <p:nvPr/>
        </p:nvSpPr>
        <p:spPr>
          <a:xfrm>
            <a:off x="8816763" y="4444389"/>
            <a:ext cx="154750" cy="7024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Rectangle 3"/>
          <p:cNvSpPr/>
          <p:nvPr/>
        </p:nvSpPr>
        <p:spPr>
          <a:xfrm flipH="1">
            <a:off x="9659205" y="4542002"/>
            <a:ext cx="124538" cy="584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400" smtClean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Rectangle 3"/>
          <p:cNvSpPr/>
          <p:nvPr/>
        </p:nvSpPr>
        <p:spPr>
          <a:xfrm flipH="1">
            <a:off x="9800132" y="4547241"/>
            <a:ext cx="124538" cy="584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400" dirty="0" smtClean="0">
                <a:solidFill>
                  <a:srgbClr val="FF0000"/>
                </a:solidFill>
              </a:rPr>
              <a:t>5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Rectangle 3"/>
          <p:cNvSpPr/>
          <p:nvPr/>
        </p:nvSpPr>
        <p:spPr>
          <a:xfrm flipH="1">
            <a:off x="9316064" y="4528813"/>
            <a:ext cx="136992" cy="6430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400" smtClean="0">
                <a:solidFill>
                  <a:schemeClr val="bg1"/>
                </a:solidFill>
              </a:rPr>
              <a:t>8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 flipH="1">
            <a:off x="9522849" y="4533982"/>
            <a:ext cx="124538" cy="584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400" smtClean="0">
                <a:solidFill>
                  <a:srgbClr val="FF0000"/>
                </a:solidFill>
              </a:rPr>
              <a:t>7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2" y="1779883"/>
            <a:ext cx="1448192" cy="4230673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3547937" y="3832105"/>
            <a:ext cx="7029557" cy="390855"/>
          </a:xfrm>
          <a:prstGeom prst="roundRect">
            <a:avLst/>
          </a:prstGeom>
          <a:solidFill>
            <a:srgbClr val="5B9BD5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584015" y="3865619"/>
            <a:ext cx="109401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>
                <a:solidFill>
                  <a:schemeClr val="bg1"/>
                </a:solidFill>
              </a:rPr>
              <a:t>5V</a:t>
            </a:r>
            <a:endParaRPr kumimoji="1" lang="ko-KR" altLang="en-US" sz="1200"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50412" y="1934986"/>
            <a:ext cx="7029557" cy="390855"/>
          </a:xfrm>
          <a:prstGeom prst="roundRect">
            <a:avLst/>
          </a:prstGeom>
          <a:solidFill>
            <a:srgbClr val="5B9BD5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574620" y="1926748"/>
            <a:ext cx="109401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>
                <a:solidFill>
                  <a:schemeClr val="bg1"/>
                </a:solidFill>
              </a:rPr>
              <a:t>9V</a:t>
            </a:r>
            <a:endParaRPr kumimoji="1" lang="ko-KR" altLang="en-US" sz="120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21886" y="457968"/>
            <a:ext cx="109401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>
                <a:solidFill>
                  <a:schemeClr val="bg1"/>
                </a:solidFill>
              </a:rPr>
              <a:t>5V</a:t>
            </a:r>
            <a:endParaRPr kumimoji="1" lang="ko-KR" altLang="en-US" sz="120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18667" y="435489"/>
            <a:ext cx="109401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>
                <a:solidFill>
                  <a:schemeClr val="bg1"/>
                </a:solidFill>
              </a:rPr>
              <a:t>9V</a:t>
            </a:r>
            <a:endParaRPr kumimoji="1" lang="ko-KR" altLang="en-US" sz="120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61982" y="643705"/>
            <a:ext cx="109401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>
                <a:solidFill>
                  <a:schemeClr val="bg1"/>
                </a:solidFill>
              </a:rPr>
              <a:t>9V</a:t>
            </a:r>
            <a:endParaRPr kumimoji="1" lang="ko-KR" altLang="en-US" sz="120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47496" y="455564"/>
            <a:ext cx="109401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>
                <a:solidFill>
                  <a:schemeClr val="bg1"/>
                </a:solidFill>
              </a:rPr>
              <a:t>9V</a:t>
            </a:r>
            <a:endParaRPr kumimoji="1" lang="ko-KR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703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01" y="0"/>
            <a:ext cx="9058615" cy="6858000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419029" y="563107"/>
            <a:ext cx="279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블루투스 통신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값 셋팅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dirty="0"/>
          </a:p>
        </p:txBody>
      </p:sp>
      <p:sp>
        <p:nvSpPr>
          <p:cNvPr id="4" name="TextBox 5"/>
          <p:cNvSpPr txBox="1"/>
          <p:nvPr/>
        </p:nvSpPr>
        <p:spPr>
          <a:xfrm>
            <a:off x="381960" y="120485"/>
            <a:ext cx="140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로봇 팔</a:t>
            </a:r>
            <a:endParaRPr lang="en-US" sz="2800" dirty="0"/>
          </a:p>
        </p:txBody>
      </p:sp>
      <p:sp>
        <p:nvSpPr>
          <p:cNvPr id="5" name="Rectangle 7"/>
          <p:cNvSpPr/>
          <p:nvPr/>
        </p:nvSpPr>
        <p:spPr>
          <a:xfrm>
            <a:off x="212329" y="215493"/>
            <a:ext cx="169628" cy="677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285">
            <a:off x="5540805" y="2739788"/>
            <a:ext cx="562851" cy="776729"/>
          </a:xfrm>
          <a:prstGeom prst="rect">
            <a:avLst/>
          </a:prstGeom>
        </p:spPr>
      </p:pic>
      <p:sp>
        <p:nvSpPr>
          <p:cNvPr id="7" name="Rectangle 11"/>
          <p:cNvSpPr/>
          <p:nvPr/>
        </p:nvSpPr>
        <p:spPr>
          <a:xfrm>
            <a:off x="5509286" y="2958608"/>
            <a:ext cx="592650" cy="16880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26788" rtlCol="0" anchor="ctr">
            <a:spAutoFit/>
          </a:bodyPr>
          <a:lstStyle/>
          <a:p>
            <a:pPr defTabSz="584170"/>
            <a:r>
              <a:rPr lang="ko-KR" altLang="en-US" sz="1100" dirty="0" smtClean="0"/>
              <a:t>긴쪽</a:t>
            </a:r>
            <a:r>
              <a:rPr lang="en-US" altLang="ko-KR" sz="1100" dirty="0" smtClean="0"/>
              <a:t> </a:t>
            </a:r>
            <a:r>
              <a:rPr lang="en-US" altLang="ko-KR" sz="1100" dirty="0" smtClean="0">
                <a:solidFill>
                  <a:srgbClr val="FF0000"/>
                </a:solidFill>
              </a:rPr>
              <a:t>+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8" name="Rectangle 3"/>
          <p:cNvSpPr/>
          <p:nvPr/>
        </p:nvSpPr>
        <p:spPr>
          <a:xfrm flipH="1">
            <a:off x="9003857" y="4501763"/>
            <a:ext cx="136992" cy="64307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000" smtClean="0">
                <a:solidFill>
                  <a:schemeClr val="bg1"/>
                </a:solidFill>
              </a:rPr>
              <a:t>9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3"/>
          <p:cNvSpPr/>
          <p:nvPr/>
        </p:nvSpPr>
        <p:spPr>
          <a:xfrm flipH="1">
            <a:off x="8539716" y="4456553"/>
            <a:ext cx="165760" cy="70738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400" dirty="0" smtClean="0">
                <a:solidFill>
                  <a:srgbClr val="FF0000"/>
                </a:solidFill>
              </a:rPr>
              <a:t>13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Rectangle 3"/>
          <p:cNvSpPr/>
          <p:nvPr/>
        </p:nvSpPr>
        <p:spPr>
          <a:xfrm flipH="1">
            <a:off x="8794698" y="4456553"/>
            <a:ext cx="136992" cy="7073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56343" y="4444389"/>
            <a:ext cx="154750" cy="7024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3"/>
          <p:cNvSpPr/>
          <p:nvPr/>
        </p:nvSpPr>
        <p:spPr>
          <a:xfrm flipH="1">
            <a:off x="9498785" y="4542002"/>
            <a:ext cx="124538" cy="584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400" smtClean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" name="Rectangle 3"/>
          <p:cNvSpPr/>
          <p:nvPr/>
        </p:nvSpPr>
        <p:spPr>
          <a:xfrm flipH="1">
            <a:off x="9639712" y="4547241"/>
            <a:ext cx="124538" cy="584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400" dirty="0" smtClean="0">
                <a:solidFill>
                  <a:srgbClr val="FF0000"/>
                </a:solidFill>
              </a:rPr>
              <a:t>5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3"/>
          <p:cNvSpPr/>
          <p:nvPr/>
        </p:nvSpPr>
        <p:spPr>
          <a:xfrm flipH="1">
            <a:off x="9155644" y="4528813"/>
            <a:ext cx="136992" cy="6430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400" smtClean="0">
                <a:solidFill>
                  <a:schemeClr val="bg1"/>
                </a:solidFill>
              </a:rPr>
              <a:t>8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Rectangle 3"/>
          <p:cNvSpPr/>
          <p:nvPr/>
        </p:nvSpPr>
        <p:spPr>
          <a:xfrm flipH="1">
            <a:off x="9362429" y="4533982"/>
            <a:ext cx="124538" cy="584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400" smtClean="0">
                <a:solidFill>
                  <a:srgbClr val="FF0000"/>
                </a:solidFill>
              </a:rPr>
              <a:t>7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Rectangle 3"/>
          <p:cNvSpPr/>
          <p:nvPr/>
        </p:nvSpPr>
        <p:spPr>
          <a:xfrm>
            <a:off x="9940036" y="4496013"/>
            <a:ext cx="99923" cy="638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Rectangle 48"/>
          <p:cNvSpPr/>
          <p:nvPr/>
        </p:nvSpPr>
        <p:spPr>
          <a:xfrm>
            <a:off x="9796499" y="4551425"/>
            <a:ext cx="127893" cy="527739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000" smtClean="0">
                <a:solidFill>
                  <a:schemeClr val="bg1"/>
                </a:solidFill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Rectangle 10"/>
          <p:cNvSpPr/>
          <p:nvPr/>
        </p:nvSpPr>
        <p:spPr>
          <a:xfrm>
            <a:off x="9621755" y="2153609"/>
            <a:ext cx="127893" cy="6385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/>
            <a:r>
              <a:rPr lang="en-US" altLang="ko-KR" sz="1991" dirty="0" smtClean="0">
                <a:solidFill>
                  <a:schemeClr val="bg1"/>
                </a:solidFill>
              </a:rPr>
              <a:t>3</a:t>
            </a:r>
            <a:endParaRPr lang="en-US" sz="1991" dirty="0">
              <a:solidFill>
                <a:schemeClr val="bg1"/>
              </a:solidFill>
            </a:endParaRPr>
          </a:p>
        </p:txBody>
      </p:sp>
      <p:sp>
        <p:nvSpPr>
          <p:cNvPr id="19" name="Rectangle 48"/>
          <p:cNvSpPr/>
          <p:nvPr/>
        </p:nvSpPr>
        <p:spPr>
          <a:xfrm>
            <a:off x="9752456" y="2148934"/>
            <a:ext cx="127893" cy="638564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/>
            <a:r>
              <a:rPr lang="en-US" altLang="ko-KR" sz="1991" dirty="0" smtClean="0">
                <a:solidFill>
                  <a:schemeClr val="bg1"/>
                </a:solidFill>
              </a:rPr>
              <a:t>2</a:t>
            </a:r>
            <a:endParaRPr lang="en-US" sz="1991" dirty="0">
              <a:solidFill>
                <a:schemeClr val="bg1"/>
              </a:solidFill>
            </a:endParaRPr>
          </a:p>
        </p:txBody>
      </p:sp>
      <p:sp>
        <p:nvSpPr>
          <p:cNvPr id="20" name="Rectangle 48"/>
          <p:cNvSpPr/>
          <p:nvPr/>
        </p:nvSpPr>
        <p:spPr>
          <a:xfrm>
            <a:off x="10012552" y="2134484"/>
            <a:ext cx="127893" cy="638564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80000"/>
              </a:lnSpc>
            </a:pPr>
            <a:r>
              <a:rPr lang="en-US" sz="1422" dirty="0">
                <a:solidFill>
                  <a:schemeClr val="bg1"/>
                </a:solidFill>
              </a:rPr>
              <a:t>VCC</a:t>
            </a:r>
          </a:p>
        </p:txBody>
      </p:sp>
      <p:sp>
        <p:nvSpPr>
          <p:cNvPr id="21" name="Rectangle 48"/>
          <p:cNvSpPr/>
          <p:nvPr/>
        </p:nvSpPr>
        <p:spPr>
          <a:xfrm>
            <a:off x="9896954" y="2148934"/>
            <a:ext cx="127893" cy="6385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197" tIns="65021" rIns="51197" bIns="65021" rtlCol="0" anchor="ctr"/>
          <a:lstStyle/>
          <a:p>
            <a:pPr algn="ctr">
              <a:lnSpc>
                <a:spcPct val="80000"/>
              </a:lnSpc>
            </a:pPr>
            <a:r>
              <a:rPr lang="en-US" sz="1422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22" name="TextBox 3"/>
          <p:cNvSpPr txBox="1"/>
          <p:nvPr/>
        </p:nvSpPr>
        <p:spPr>
          <a:xfrm>
            <a:off x="10271410" y="1311516"/>
            <a:ext cx="785408" cy="338554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TX –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3" name="TextBox 24"/>
          <p:cNvSpPr txBox="1"/>
          <p:nvPr/>
        </p:nvSpPr>
        <p:spPr>
          <a:xfrm>
            <a:off x="10273125" y="1691751"/>
            <a:ext cx="841113" cy="338554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RX – </a:t>
            </a:r>
            <a:r>
              <a:rPr lang="en-US" sz="1600" b="1" dirty="0">
                <a:solidFill>
                  <a:srgbClr val="0070C0"/>
                </a:solidFill>
              </a:rPr>
              <a:t>3</a:t>
            </a:r>
            <a:r>
              <a:rPr lang="en-US" sz="1600" b="1" dirty="0" smtClean="0">
                <a:solidFill>
                  <a:srgbClr val="0070C0"/>
                </a:solidFill>
              </a:rPr>
              <a:t> 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24" name="텍스트 상자 44"/>
          <p:cNvSpPr txBox="1"/>
          <p:nvPr/>
        </p:nvSpPr>
        <p:spPr>
          <a:xfrm>
            <a:off x="9017462" y="1734821"/>
            <a:ext cx="9028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블루투스</a:t>
            </a:r>
          </a:p>
        </p:txBody>
      </p:sp>
    </p:spTree>
    <p:extLst>
      <p:ext uri="{BB962C8B-B14F-4D97-AF65-F5344CB8AC3E}">
        <p14:creationId xmlns:p14="http://schemas.microsoft.com/office/powerpoint/2010/main" val="743661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36" y="615281"/>
            <a:ext cx="3835400" cy="5499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195" y="294439"/>
            <a:ext cx="6242161" cy="35453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484" y="3364830"/>
            <a:ext cx="5397843" cy="300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8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68" y="0"/>
            <a:ext cx="74295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1748" y="3238721"/>
            <a:ext cx="3288880" cy="5784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앱 설치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16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16-05-24-10-41-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764" y="234148"/>
            <a:ext cx="3500795" cy="6223635"/>
          </a:xfrm>
          <a:prstGeom prst="rect">
            <a:avLst/>
          </a:prstGeom>
        </p:spPr>
      </p:pic>
      <p:pic>
        <p:nvPicPr>
          <p:cNvPr id="3" name="Picture 2" descr="Screenshot_2016-05-24-10-41-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045" y="234148"/>
            <a:ext cx="3500795" cy="622363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856618" y="566469"/>
            <a:ext cx="1147672" cy="1014222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Oval 4"/>
          <p:cNvSpPr/>
          <p:nvPr/>
        </p:nvSpPr>
        <p:spPr>
          <a:xfrm>
            <a:off x="8425837" y="2112579"/>
            <a:ext cx="948489" cy="397738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637580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355" y="257992"/>
            <a:ext cx="3545509" cy="6303057"/>
          </a:xfrm>
          <a:prstGeom prst="rect">
            <a:avLst/>
          </a:prstGeom>
        </p:spPr>
      </p:pic>
      <p:sp>
        <p:nvSpPr>
          <p:cNvPr id="3" name="Rectangle 3"/>
          <p:cNvSpPr/>
          <p:nvPr/>
        </p:nvSpPr>
        <p:spPr>
          <a:xfrm>
            <a:off x="2600203" y="2240480"/>
            <a:ext cx="2818903" cy="368808"/>
          </a:xfrm>
          <a:prstGeom prst="rect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Box 4"/>
          <p:cNvSpPr txBox="1"/>
          <p:nvPr/>
        </p:nvSpPr>
        <p:spPr>
          <a:xfrm>
            <a:off x="2675541" y="2225328"/>
            <a:ext cx="117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1234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243" y="257992"/>
            <a:ext cx="3545509" cy="6303057"/>
          </a:xfrm>
          <a:prstGeom prst="rect">
            <a:avLst/>
          </a:prstGeom>
        </p:spPr>
      </p:pic>
      <p:sp>
        <p:nvSpPr>
          <p:cNvPr id="6" name="Rectangle 6"/>
          <p:cNvSpPr/>
          <p:nvPr/>
        </p:nvSpPr>
        <p:spPr>
          <a:xfrm>
            <a:off x="5985283" y="2450178"/>
            <a:ext cx="3533929" cy="485109"/>
          </a:xfrm>
          <a:prstGeom prst="rect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7"/>
          <p:cNvSpPr/>
          <p:nvPr/>
        </p:nvSpPr>
        <p:spPr>
          <a:xfrm>
            <a:off x="1219318" y="3168301"/>
            <a:ext cx="8311434" cy="482441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비밀번호  </a:t>
            </a:r>
            <a:r>
              <a:rPr lang="en-US" altLang="ko-KR" dirty="0"/>
              <a:t>1234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732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131219" y="982266"/>
            <a:ext cx="7804547" cy="151804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사물인터넷이 적용되려면</a:t>
            </a:r>
          </a:p>
        </p:txBody>
      </p:sp>
      <p:sp>
        <p:nvSpPr>
          <p:cNvPr id="154" name="Shape 154"/>
          <p:cNvSpPr/>
          <p:nvPr/>
        </p:nvSpPr>
        <p:spPr>
          <a:xfrm>
            <a:off x="2766798" y="2959467"/>
            <a:ext cx="8598509" cy="217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defRPr sz="4400"/>
            </a:pPr>
            <a:r>
              <a:rPr sz="3094" dirty="0"/>
              <a:t>사물 </a:t>
            </a:r>
            <a:r>
              <a:rPr sz="3375" dirty="0">
                <a:solidFill>
                  <a:srgbClr val="FF0000"/>
                </a:solidFill>
              </a:rPr>
              <a:t>스스로 상황을 통제(최적화)</a:t>
            </a:r>
            <a:r>
              <a:rPr sz="3094" dirty="0"/>
              <a:t>해야 한다.</a:t>
            </a:r>
          </a:p>
          <a:p>
            <a:pPr algn="l">
              <a:defRPr sz="4400"/>
            </a:pPr>
            <a:r>
              <a:rPr sz="3094" dirty="0"/>
              <a:t>즉, </a:t>
            </a:r>
            <a:r>
              <a:rPr sz="3797" dirty="0">
                <a:solidFill>
                  <a:srgbClr val="FF0000"/>
                </a:solidFill>
              </a:rPr>
              <a:t>인간의 조작이 개입되지 않아야 </a:t>
            </a:r>
            <a:r>
              <a:rPr sz="3094" dirty="0"/>
              <a:t>한다.</a:t>
            </a:r>
          </a:p>
          <a:p>
            <a:pPr algn="l">
              <a:defRPr sz="4400"/>
            </a:pPr>
            <a:r>
              <a:rPr sz="3094" dirty="0"/>
              <a:t>사물이 </a:t>
            </a:r>
            <a:r>
              <a:rPr sz="3375" dirty="0">
                <a:solidFill>
                  <a:srgbClr val="FF0000"/>
                </a:solidFill>
              </a:rPr>
              <a:t>학습을 하고 환경을 개선</a:t>
            </a:r>
            <a:r>
              <a:rPr sz="3094" dirty="0"/>
              <a:t>한다.</a:t>
            </a:r>
          </a:p>
          <a:p>
            <a:pPr algn="l">
              <a:defRPr sz="4400"/>
            </a:pPr>
            <a:r>
              <a:rPr sz="3094" dirty="0"/>
              <a:t>시간, 장소, 공간의 제약을 초월하면 좋고 ^^</a:t>
            </a:r>
          </a:p>
        </p:txBody>
      </p:sp>
    </p:spTree>
    <p:extLst>
      <p:ext uri="{BB962C8B-B14F-4D97-AF65-F5344CB8AC3E}">
        <p14:creationId xmlns:p14="http://schemas.microsoft.com/office/powerpoint/2010/main" val="2333310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36" y="615281"/>
            <a:ext cx="3835400" cy="5499100"/>
          </a:xfrm>
          <a:prstGeom prst="rect">
            <a:avLst/>
          </a:prstGeom>
        </p:spPr>
      </p:pic>
      <p:cxnSp>
        <p:nvCxnSpPr>
          <p:cNvPr id="4" name="직선 연결선[R] 3"/>
          <p:cNvCxnSpPr/>
          <p:nvPr/>
        </p:nvCxnSpPr>
        <p:spPr>
          <a:xfrm flipV="1">
            <a:off x="3737811" y="1524000"/>
            <a:ext cx="2422357" cy="64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92254" y="1299408"/>
            <a:ext cx="13154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초기 셋팅</a:t>
            </a:r>
            <a:endParaRPr kumimoji="1" lang="ko-KR" altLang="en-US" dirty="0"/>
          </a:p>
        </p:txBody>
      </p:sp>
      <p:cxnSp>
        <p:nvCxnSpPr>
          <p:cNvPr id="6" name="직선 연결선[R] 5"/>
          <p:cNvCxnSpPr/>
          <p:nvPr/>
        </p:nvCxnSpPr>
        <p:spPr>
          <a:xfrm flipV="1">
            <a:off x="3850106" y="2053390"/>
            <a:ext cx="2422357" cy="64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57758" y="1981018"/>
            <a:ext cx="13154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초기 셋팅</a:t>
            </a:r>
            <a:endParaRPr kumimoji="1" lang="ko-KR" altLang="en-US" dirty="0"/>
          </a:p>
        </p:txBody>
      </p:sp>
      <p:cxnSp>
        <p:nvCxnSpPr>
          <p:cNvPr id="8" name="직선 연결선[R] 7"/>
          <p:cNvCxnSpPr/>
          <p:nvPr/>
        </p:nvCxnSpPr>
        <p:spPr>
          <a:xfrm flipV="1">
            <a:off x="3826044" y="2606840"/>
            <a:ext cx="2422357" cy="64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73133" y="2477962"/>
            <a:ext cx="13154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초기 셋팅</a:t>
            </a:r>
            <a:endParaRPr kumimoji="1"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94117" y="4220061"/>
            <a:ext cx="13154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이동 각도</a:t>
            </a:r>
            <a:endParaRPr kumimoji="1" lang="ko-KR" altLang="en-US" dirty="0"/>
          </a:p>
        </p:txBody>
      </p:sp>
      <p:cxnSp>
        <p:nvCxnSpPr>
          <p:cNvPr id="11" name="직선 연결선[R] 10"/>
          <p:cNvCxnSpPr>
            <a:endCxn id="10" idx="1"/>
          </p:cNvCxnSpPr>
          <p:nvPr/>
        </p:nvCxnSpPr>
        <p:spPr>
          <a:xfrm>
            <a:off x="3288633" y="4220061"/>
            <a:ext cx="3105484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flipV="1">
            <a:off x="3793289" y="3081433"/>
            <a:ext cx="2422357" cy="64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24336" y="2968597"/>
            <a:ext cx="13154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초기 셋팅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910" y="733924"/>
            <a:ext cx="3528685" cy="5029200"/>
          </a:xfrm>
          <a:prstGeom prst="rect">
            <a:avLst/>
          </a:prstGeom>
        </p:spPr>
      </p:pic>
      <p:cxnSp>
        <p:nvCxnSpPr>
          <p:cNvPr id="12" name="직선 연결선[R] 11"/>
          <p:cNvCxnSpPr>
            <a:stCxn id="5" idx="3"/>
          </p:cNvCxnSpPr>
          <p:nvPr/>
        </p:nvCxnSpPr>
        <p:spPr>
          <a:xfrm>
            <a:off x="7507707" y="1484074"/>
            <a:ext cx="3176335" cy="39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>
            <a:off x="7573211" y="2222865"/>
            <a:ext cx="1763294" cy="416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/>
          <p:cNvCxnSpPr/>
          <p:nvPr/>
        </p:nvCxnSpPr>
        <p:spPr>
          <a:xfrm>
            <a:off x="7573211" y="2662628"/>
            <a:ext cx="1265989" cy="1765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/>
          <p:nvPr/>
        </p:nvCxnSpPr>
        <p:spPr>
          <a:xfrm>
            <a:off x="7573211" y="3102391"/>
            <a:ext cx="655902" cy="2087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/>
          <p:cNvCxnSpPr/>
          <p:nvPr/>
        </p:nvCxnSpPr>
        <p:spPr>
          <a:xfrm>
            <a:off x="8206205" y="5159870"/>
            <a:ext cx="1498115" cy="77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0585429" y="1434300"/>
            <a:ext cx="197225" cy="2036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9310091" y="2581304"/>
            <a:ext cx="197225" cy="2036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8756643" y="4321862"/>
            <a:ext cx="197225" cy="2036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8" name="직선 연결선[R] 27"/>
          <p:cNvCxnSpPr/>
          <p:nvPr/>
        </p:nvCxnSpPr>
        <p:spPr>
          <a:xfrm>
            <a:off x="7694195" y="4338891"/>
            <a:ext cx="494108" cy="76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646975" y="5131984"/>
            <a:ext cx="197225" cy="2036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83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19137" y="2642279"/>
            <a:ext cx="2527221" cy="6784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u="sng"/>
              <a:t>앱 인벤터</a:t>
            </a:r>
            <a:endParaRPr kumimoji="1" lang="ko-KR" altLang="en-US" sz="2400" u="sng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033" y="1419837"/>
            <a:ext cx="4394484" cy="35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9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891820" y="2175565"/>
            <a:ext cx="6711468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3200"/>
              <a:t>appinventor2</a:t>
            </a:r>
            <a:r>
              <a:rPr kumimoji="1" lang="ko-KR" altLang="en-US" sz="3200"/>
              <a:t>를 실행하기 위해서는</a:t>
            </a:r>
            <a:r>
              <a:rPr kumimoji="1" lang="en-US" altLang="ko-KR" sz="3200"/>
              <a:t>?</a:t>
            </a:r>
          </a:p>
          <a:p>
            <a:r>
              <a:rPr kumimoji="1" lang="en-US" altLang="ko-KR" sz="3200"/>
              <a:t>  1.</a:t>
            </a:r>
            <a:r>
              <a:rPr kumimoji="1" lang="en-US" altLang="ko-KR" sz="4000" b="1">
                <a:solidFill>
                  <a:srgbClr val="FF0000"/>
                </a:solidFill>
              </a:rPr>
              <a:t> chrome </a:t>
            </a:r>
            <a:r>
              <a:rPr kumimoji="1" lang="ko-KR" altLang="en-US" sz="3200"/>
              <a:t>브라우저 필요 </a:t>
            </a:r>
            <a:endParaRPr kumimoji="1" lang="en-US" altLang="ko-KR" sz="3200"/>
          </a:p>
          <a:p>
            <a:r>
              <a:rPr kumimoji="1" lang="ko-KR" altLang="en-US" sz="3200"/>
              <a:t>  </a:t>
            </a:r>
            <a:r>
              <a:rPr kumimoji="1" lang="en-US" altLang="ko-KR" sz="3200"/>
              <a:t>2.</a:t>
            </a:r>
            <a:r>
              <a:rPr kumimoji="1" lang="ko-KR" altLang="en-US" sz="3200"/>
              <a:t> </a:t>
            </a:r>
            <a:r>
              <a:rPr kumimoji="1" lang="ko-KR" altLang="en-US" sz="4000" b="1">
                <a:solidFill>
                  <a:srgbClr val="FF0000"/>
                </a:solidFill>
              </a:rPr>
              <a:t>구글 아이디 </a:t>
            </a:r>
            <a:r>
              <a:rPr kumimoji="1" lang="ko-KR" altLang="en-US" sz="3200"/>
              <a:t>필요  </a:t>
            </a:r>
          </a:p>
        </p:txBody>
      </p:sp>
    </p:spTree>
    <p:extLst>
      <p:ext uri="{BB962C8B-B14F-4D97-AF65-F5344CB8AC3E}">
        <p14:creationId xmlns:p14="http://schemas.microsoft.com/office/powerpoint/2010/main" val="4164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76047"/>
            <a:ext cx="9144000" cy="63059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269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941450"/>
            <a:ext cx="9144000" cy="49751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924767" y="3727800"/>
            <a:ext cx="6839770" cy="1126925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283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98328"/>
            <a:ext cx="9144000" cy="6261347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8964244" y="583547"/>
            <a:ext cx="1295059" cy="378979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70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946861"/>
            <a:ext cx="9144000" cy="25567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023" y="3618856"/>
            <a:ext cx="9144000" cy="27652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Rectangle 4"/>
          <p:cNvSpPr/>
          <p:nvPr/>
        </p:nvSpPr>
        <p:spPr>
          <a:xfrm>
            <a:off x="2255517" y="5756220"/>
            <a:ext cx="8759724" cy="830997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ai2.appinventor.mit.edu/</a:t>
            </a:r>
          </a:p>
        </p:txBody>
      </p:sp>
    </p:spTree>
    <p:extLst>
      <p:ext uri="{BB962C8B-B14F-4D97-AF65-F5344CB8AC3E}">
        <p14:creationId xmlns:p14="http://schemas.microsoft.com/office/powerpoint/2010/main" val="5406050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108967"/>
            <a:ext cx="9144000" cy="464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8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왼쪽 화살표[L] 8"/>
          <p:cNvSpPr/>
          <p:nvPr/>
        </p:nvSpPr>
        <p:spPr>
          <a:xfrm>
            <a:off x="4083549" y="2847218"/>
            <a:ext cx="869659" cy="1013205"/>
          </a:xfrm>
          <a:prstGeom prst="leftArrow">
            <a:avLst/>
          </a:prstGeom>
          <a:solidFill>
            <a:srgbClr val="5B9BD5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990" y="1302259"/>
            <a:ext cx="2755900" cy="4406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55" y="2001307"/>
            <a:ext cx="3170207" cy="23940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6182" y="2731041"/>
            <a:ext cx="1603376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/>
              <a:t>mid1</a:t>
            </a:r>
            <a:r>
              <a:rPr kumimoji="1" lang="en-US" altLang="ko-KR" sz="3600" b="1">
                <a:solidFill>
                  <a:srgbClr val="FF0000"/>
                </a:solidFill>
              </a:rPr>
              <a:t>20</a:t>
            </a:r>
            <a:r>
              <a:rPr kumimoji="1" lang="en-US" altLang="ko-KR" sz="3200"/>
              <a:t>_</a:t>
            </a:r>
            <a:endParaRPr kumimoji="1" lang="ko-KR" altLang="en-US" sz="3200"/>
          </a:p>
        </p:txBody>
      </p:sp>
      <p:sp>
        <p:nvSpPr>
          <p:cNvPr id="6" name="TextBox 5"/>
          <p:cNvSpPr txBox="1"/>
          <p:nvPr/>
        </p:nvSpPr>
        <p:spPr>
          <a:xfrm>
            <a:off x="5094620" y="1880809"/>
            <a:ext cx="1603376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/>
              <a:t>high</a:t>
            </a:r>
            <a:r>
              <a:rPr kumimoji="1" lang="en-US" altLang="ko-KR" sz="3600" b="1">
                <a:solidFill>
                  <a:srgbClr val="FF0000"/>
                </a:solidFill>
              </a:rPr>
              <a:t>20</a:t>
            </a:r>
            <a:r>
              <a:rPr kumimoji="1" lang="en-US" altLang="ko-KR" sz="3200"/>
              <a:t>_</a:t>
            </a:r>
            <a:endParaRPr kumimoji="1" lang="ko-KR" alt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5107696" y="4627892"/>
            <a:ext cx="1603376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/>
              <a:t>low</a:t>
            </a:r>
            <a:r>
              <a:rPr kumimoji="1" lang="en-US" altLang="ko-KR" sz="3600" b="1">
                <a:solidFill>
                  <a:srgbClr val="FF0000"/>
                </a:solidFill>
              </a:rPr>
              <a:t>20</a:t>
            </a:r>
            <a:r>
              <a:rPr kumimoji="1" lang="en-US" altLang="ko-KR" sz="3200"/>
              <a:t>_</a:t>
            </a:r>
            <a:endParaRPr kumimoji="1" lang="ko-KR" altLang="en-US" sz="3200"/>
          </a:p>
        </p:txBody>
      </p:sp>
      <p:sp>
        <p:nvSpPr>
          <p:cNvPr id="8" name="TextBox 7"/>
          <p:cNvSpPr txBox="1"/>
          <p:nvPr/>
        </p:nvSpPr>
        <p:spPr>
          <a:xfrm>
            <a:off x="5046494" y="3661483"/>
            <a:ext cx="1603376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/>
              <a:t>mid2</a:t>
            </a:r>
            <a:r>
              <a:rPr kumimoji="1" lang="en-US" altLang="ko-KR" sz="3600" b="1">
                <a:solidFill>
                  <a:srgbClr val="FF0000"/>
                </a:solidFill>
              </a:rPr>
              <a:t>20</a:t>
            </a:r>
            <a:r>
              <a:rPr kumimoji="1" lang="en-US" altLang="ko-KR" sz="3200"/>
              <a:t>_</a:t>
            </a:r>
            <a:endParaRPr kumimoji="1"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139995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455" y="928771"/>
            <a:ext cx="6540500" cy="28829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707470" y="1368060"/>
            <a:ext cx="1210449" cy="295838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8892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사물인터넷기술이란</a:t>
            </a:r>
          </a:p>
        </p:txBody>
      </p:sp>
      <p:sp>
        <p:nvSpPr>
          <p:cNvPr id="151" name="Shape 151"/>
          <p:cNvSpPr/>
          <p:nvPr/>
        </p:nvSpPr>
        <p:spPr>
          <a:xfrm>
            <a:off x="2231191" y="1966950"/>
            <a:ext cx="7729618" cy="4573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3200"/>
            </a:pPr>
            <a:r>
              <a:rPr sz="2250"/>
              <a:t>1. 센싱 기술</a:t>
            </a:r>
          </a:p>
          <a:p>
            <a:pPr algn="l">
              <a:defRPr sz="1800"/>
            </a:pPr>
            <a:endParaRPr sz="1266"/>
          </a:p>
          <a:p>
            <a:pPr algn="l">
              <a:defRPr sz="1800"/>
            </a:pPr>
            <a:r>
              <a:rPr sz="1266"/>
              <a:t>사물들이 서로 통신할 수 있는 통로 역할을 하는 센싱 기술. 센싱 기술은 사물과 그 주위 환경으로부터 다양한 정보를 얻는 기술입니다. 더불어 사물과 사물, 사물과 인간이 연결될 때는 이를 감지하는 센서가 필요한데요. 이러한 센서를 구현해 낼 수 있는 것이 바로 센싱 기술이랍니다.</a:t>
            </a:r>
          </a:p>
          <a:p>
            <a:pPr algn="l">
              <a:defRPr sz="1800"/>
            </a:pPr>
            <a:endParaRPr sz="1266"/>
          </a:p>
          <a:p>
            <a:pPr algn="l">
              <a:defRPr sz="3200"/>
            </a:pPr>
            <a:r>
              <a:rPr sz="2250"/>
              <a:t>2. 유무선 통신 및 네트워크 인프라 기술</a:t>
            </a:r>
          </a:p>
          <a:p>
            <a:pPr algn="l">
              <a:defRPr sz="1800"/>
            </a:pPr>
            <a:endParaRPr sz="1266"/>
          </a:p>
          <a:p>
            <a:pPr algn="l">
              <a:defRPr sz="1800"/>
            </a:pPr>
            <a:r>
              <a:rPr sz="1266"/>
              <a:t>네트워크 인프라 기술은 인간, 사물, 서비스 등 분산된 사물인터넷 요소들을 서로 연결하는 기술입니다. 쉽게 말하면 사물이 인터넷에 연결되도록 지원해 주는 기능인 것이죠. </a:t>
            </a:r>
          </a:p>
          <a:p>
            <a:pPr algn="l">
              <a:defRPr sz="1800"/>
            </a:pPr>
            <a:endParaRPr sz="1266"/>
          </a:p>
          <a:p>
            <a:pPr algn="l">
              <a:defRPr sz="3200"/>
            </a:pPr>
            <a:r>
              <a:rPr sz="2250"/>
              <a:t>3. 서비스 인터페이스 기술</a:t>
            </a:r>
          </a:p>
          <a:p>
            <a:pPr algn="l">
              <a:defRPr sz="1800"/>
            </a:pPr>
            <a:endParaRPr sz="1266"/>
          </a:p>
          <a:p>
            <a:pPr algn="l">
              <a:defRPr sz="1800"/>
            </a:pPr>
            <a:r>
              <a:rPr sz="1266"/>
              <a:t>사물인터넷의 서비스 인터페이스 기술은 사물인터넷이 정보를 제공할 때 각각의 서비스 분야와 형태에 알맞을 수 있도록 정보를 가공하고 융합하는 기술을 뜻합니다. </a:t>
            </a:r>
          </a:p>
          <a:p>
            <a:pPr algn="l">
              <a:defRPr sz="1800"/>
            </a:pPr>
            <a:endParaRPr sz="1266"/>
          </a:p>
          <a:p>
            <a:pPr algn="l">
              <a:defRPr sz="3200"/>
            </a:pPr>
            <a:r>
              <a:rPr sz="2250"/>
              <a:t>4. 보안 기술</a:t>
            </a:r>
          </a:p>
          <a:p>
            <a:pPr algn="l">
              <a:defRPr sz="1800"/>
            </a:pPr>
            <a:endParaRPr sz="1266"/>
          </a:p>
          <a:p>
            <a:pPr algn="l">
              <a:defRPr sz="1800"/>
            </a:pPr>
            <a:r>
              <a:rPr sz="1266"/>
              <a:t>사물인터넷의 필수 기술, 바로 보안 기술입니다. 대량의 데이터 등 사물 인터넷 구성 요소에 대한 해킹이나 정보 유출을 방지하기 위해서는 ‘보안 기술’도 필수적이랍니다.</a:t>
            </a:r>
          </a:p>
        </p:txBody>
      </p:sp>
    </p:spTree>
    <p:extLst>
      <p:ext uri="{BB962C8B-B14F-4D97-AF65-F5344CB8AC3E}">
        <p14:creationId xmlns:p14="http://schemas.microsoft.com/office/powerpoint/2010/main" val="2900364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39" y="463216"/>
            <a:ext cx="102489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552450"/>
            <a:ext cx="10160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81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488950"/>
            <a:ext cx="101473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65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581" y="762669"/>
            <a:ext cx="100965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1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0"/>
            <a:ext cx="10172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48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476250"/>
            <a:ext cx="101473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42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165" y="0"/>
            <a:ext cx="8877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23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495300"/>
            <a:ext cx="10198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9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235285"/>
            <a:ext cx="102362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51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89" y="282368"/>
            <a:ext cx="101981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3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978569" y="2487136"/>
            <a:ext cx="3642774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sz="4000" u="sng" dirty="0" smtClean="0"/>
              <a:t>만들어 봅시다.</a:t>
            </a:r>
            <a:endParaRPr sz="4000" u="sng" dirty="0"/>
          </a:p>
        </p:txBody>
      </p:sp>
    </p:spTree>
    <p:extLst>
      <p:ext uri="{BB962C8B-B14F-4D97-AF65-F5344CB8AC3E}">
        <p14:creationId xmlns:p14="http://schemas.microsoft.com/office/powerpoint/2010/main" val="20016990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2400"/>
            <a:ext cx="10210800" cy="6553200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V="1">
            <a:off x="8250990" y="2342145"/>
            <a:ext cx="1181767" cy="2428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45932" y="6123686"/>
            <a:ext cx="831634" cy="2774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>
                <a:solidFill>
                  <a:srgbClr val="FF0000"/>
                </a:solidFill>
              </a:rPr>
              <a:t>30000</a:t>
            </a:r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5530" y="6125885"/>
            <a:ext cx="568017" cy="2774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>
                <a:solidFill>
                  <a:srgbClr val="FF0000"/>
                </a:solidFill>
              </a:rPr>
              <a:t>400</a:t>
            </a:r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332258" y="1062318"/>
            <a:ext cx="1465730" cy="132016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143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728" y="710532"/>
            <a:ext cx="3797300" cy="530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54337" y="940501"/>
            <a:ext cx="898358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button</a:t>
            </a:r>
            <a:endParaRPr kumimoji="1" lang="ko-KR" altLang="en-US"/>
          </a:p>
        </p:txBody>
      </p:sp>
      <p:cxnSp>
        <p:nvCxnSpPr>
          <p:cNvPr id="5" name="직선 화살표 연결선 4"/>
          <p:cNvCxnSpPr>
            <a:endCxn id="3" idx="1"/>
          </p:cNvCxnSpPr>
          <p:nvPr/>
        </p:nvCxnSpPr>
        <p:spPr>
          <a:xfrm flipV="1">
            <a:off x="6467810" y="1125167"/>
            <a:ext cx="2486527" cy="82130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403516" y="3099773"/>
            <a:ext cx="1120105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TextBox</a:t>
            </a:r>
            <a:endParaRPr kumimoji="1" lang="ko-KR" altLang="en-US"/>
          </a:p>
        </p:txBody>
      </p:sp>
      <p:cxnSp>
        <p:nvCxnSpPr>
          <p:cNvPr id="7" name="직선 화살표 연결선 6"/>
          <p:cNvCxnSpPr>
            <a:endCxn id="6" idx="1"/>
          </p:cNvCxnSpPr>
          <p:nvPr/>
        </p:nvCxnSpPr>
        <p:spPr>
          <a:xfrm flipV="1">
            <a:off x="6916989" y="3284439"/>
            <a:ext cx="2486527" cy="82130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7455817" y="3921081"/>
            <a:ext cx="1947699" cy="27699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03516" y="3736415"/>
            <a:ext cx="898358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button</a:t>
            </a:r>
            <a:endParaRPr kumimoji="1"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7397789" y="4834722"/>
            <a:ext cx="1874548" cy="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275179" y="4650056"/>
            <a:ext cx="1248442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ListPicker</a:t>
            </a:r>
            <a:endParaRPr kumimoji="1"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7978147" y="5748363"/>
            <a:ext cx="1165853" cy="76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176084" y="5601830"/>
            <a:ext cx="914400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Timer</a:t>
            </a:r>
            <a:endParaRPr kumimoji="1"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051964" y="4993352"/>
            <a:ext cx="2050551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BluetoothCient1</a:t>
            </a:r>
            <a:endParaRPr kumimoji="1" lang="ko-KR" altLang="en-US"/>
          </a:p>
        </p:txBody>
      </p:sp>
      <p:cxnSp>
        <p:nvCxnSpPr>
          <p:cNvPr id="20" name="직선 화살표 연결선 19"/>
          <p:cNvCxnSpPr>
            <a:endCxn id="19" idx="3"/>
          </p:cNvCxnSpPr>
          <p:nvPr/>
        </p:nvCxnSpPr>
        <p:spPr>
          <a:xfrm flipH="1" flipV="1">
            <a:off x="4102515" y="5178018"/>
            <a:ext cx="1429211" cy="43806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3" idx="1"/>
          </p:cNvCxnSpPr>
          <p:nvPr/>
        </p:nvCxnSpPr>
        <p:spPr>
          <a:xfrm flipV="1">
            <a:off x="6467809" y="1125167"/>
            <a:ext cx="2486528" cy="126114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6467808" y="1125167"/>
            <a:ext cx="2486528" cy="126114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6467807" y="1125167"/>
            <a:ext cx="2486528" cy="126114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901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13" y="485608"/>
            <a:ext cx="83693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30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216" y="355266"/>
            <a:ext cx="3632200" cy="2425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27" y="726573"/>
            <a:ext cx="3749194" cy="11824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115" y="3146925"/>
            <a:ext cx="7982301" cy="29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476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648" y="2166353"/>
            <a:ext cx="3276600" cy="139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2064" y="2566737"/>
            <a:ext cx="33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u="sng"/>
              <a:t>집게부분 입력 장치 제작하기</a:t>
            </a:r>
          </a:p>
        </p:txBody>
      </p:sp>
    </p:spTree>
    <p:extLst>
      <p:ext uri="{BB962C8B-B14F-4D97-AF65-F5344CB8AC3E}">
        <p14:creationId xmlns:p14="http://schemas.microsoft.com/office/powerpoint/2010/main" val="1047308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98" y="559135"/>
            <a:ext cx="6819900" cy="5194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3108" y="4715018"/>
            <a:ext cx="266299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1"/>
                </a:solidFill>
              </a:rPr>
              <a:t>180</a:t>
            </a:r>
            <a:r>
              <a:rPr kumimoji="1" lang="ko-KR" altLang="en-US">
                <a:solidFill>
                  <a:schemeClr val="bg1"/>
                </a:solidFill>
              </a:rPr>
              <a:t>보다 클때는</a:t>
            </a:r>
            <a:r>
              <a:rPr kumimoji="1" lang="en-US" altLang="ko-KR">
                <a:solidFill>
                  <a:schemeClr val="bg1"/>
                </a:solidFill>
              </a:rPr>
              <a:t>?</a:t>
            </a:r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607" y="3571040"/>
            <a:ext cx="4533900" cy="260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70607" y="2402124"/>
            <a:ext cx="266299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버튼 클릭시 </a:t>
            </a:r>
            <a:r>
              <a:rPr kumimoji="1" lang="en-US" altLang="ko-KR">
                <a:solidFill>
                  <a:schemeClr val="bg1"/>
                </a:solidFill>
              </a:rPr>
              <a:t>5++</a:t>
            </a:r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2141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13" y="376321"/>
            <a:ext cx="7581900" cy="5816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40978" y="4126703"/>
            <a:ext cx="1603376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/>
              <a:t>high</a:t>
            </a:r>
            <a:r>
              <a:rPr kumimoji="1" lang="en-US" altLang="ko-KR" sz="3600" b="1">
                <a:solidFill>
                  <a:srgbClr val="FF0000"/>
                </a:solidFill>
              </a:rPr>
              <a:t>20</a:t>
            </a:r>
            <a:r>
              <a:rPr kumimoji="1" lang="en-US" altLang="ko-KR" sz="3200"/>
              <a:t>_</a:t>
            </a:r>
            <a:endParaRPr kumimoji="1" lang="ko-KR" altLang="en-US" sz="32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520" y="1887621"/>
            <a:ext cx="3276600" cy="139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53900" y="4916724"/>
            <a:ext cx="2823817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블루투스 메시지 보내기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516850" y="2777413"/>
            <a:ext cx="501208" cy="48031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73420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79" y="259682"/>
            <a:ext cx="7518400" cy="6210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96599" y="3950240"/>
            <a:ext cx="1603376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/>
              <a:t>high</a:t>
            </a:r>
            <a:r>
              <a:rPr kumimoji="1" lang="en-US" altLang="ko-KR" sz="3600" b="1">
                <a:solidFill>
                  <a:srgbClr val="FF0000"/>
                </a:solidFill>
              </a:rPr>
              <a:t>20</a:t>
            </a:r>
            <a:r>
              <a:rPr kumimoji="1" lang="en-US" altLang="ko-KR" sz="3200"/>
              <a:t>_</a:t>
            </a:r>
            <a:endParaRPr kumimoji="1" lang="ko-KR" altLang="en-US" sz="32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987" y="1476541"/>
            <a:ext cx="3276600" cy="139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53900" y="4916724"/>
            <a:ext cx="2823817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마이너스 버튼과 셋팅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478342" y="2353236"/>
            <a:ext cx="501208" cy="48031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511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155700"/>
            <a:ext cx="10464800" cy="4546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10" y="4861426"/>
            <a:ext cx="3276600" cy="139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61530" y="5702300"/>
            <a:ext cx="3451412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누르고 있을 때</a:t>
            </a:r>
            <a:r>
              <a:rPr kumimoji="1" lang="en-US" altLang="ko-KR">
                <a:solidFill>
                  <a:schemeClr val="bg1"/>
                </a:solidFill>
              </a:rPr>
              <a:t>,</a:t>
            </a:r>
            <a:r>
              <a:rPr kumimoji="1" lang="ko-KR" altLang="en-US">
                <a:solidFill>
                  <a:schemeClr val="bg1"/>
                </a:solidFill>
              </a:rPr>
              <a:t> 입력 값 받기 </a:t>
            </a:r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1319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31" y="481598"/>
            <a:ext cx="10718800" cy="5092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42" y="3824706"/>
            <a:ext cx="3276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22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4194002" y="468820"/>
            <a:ext cx="3746218" cy="667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5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r>
              <a:rPr lang="en-US" sz="3867"/>
              <a:t>IOT </a:t>
            </a:r>
            <a:r>
              <a:rPr lang="ko-KR" altLang="en-US" sz="3867"/>
              <a:t>개발 프로세스 </a:t>
            </a:r>
            <a:endParaRPr sz="3867"/>
          </a:p>
        </p:txBody>
      </p:sp>
      <p:pic>
        <p:nvPicPr>
          <p:cNvPr id="420" name="smart_farm_161123_최종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219" y="2294680"/>
            <a:ext cx="2049137" cy="1703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asted-imag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1875" y="2371608"/>
            <a:ext cx="1279977" cy="22235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6" name="Group 426"/>
          <p:cNvGrpSpPr/>
          <p:nvPr/>
        </p:nvGrpSpPr>
        <p:grpSpPr>
          <a:xfrm>
            <a:off x="5997825" y="2416833"/>
            <a:ext cx="1742163" cy="1785717"/>
            <a:chOff x="0" y="0"/>
            <a:chExt cx="2477742" cy="2539686"/>
          </a:xfrm>
        </p:grpSpPr>
        <p:pic>
          <p:nvPicPr>
            <p:cNvPr id="422" name="pasted-image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477743" cy="2539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3" name="Shape 423"/>
            <p:cNvSpPr/>
            <p:nvPr/>
          </p:nvSpPr>
          <p:spPr>
            <a:xfrm>
              <a:off x="707713" y="1005225"/>
              <a:ext cx="1496501" cy="76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295"/>
                  </a:moveTo>
                  <a:lnTo>
                    <a:pt x="3852" y="3052"/>
                  </a:lnTo>
                  <a:lnTo>
                    <a:pt x="9243" y="21600"/>
                  </a:lnTo>
                  <a:lnTo>
                    <a:pt x="17087" y="323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424" name="Shape 424"/>
            <p:cNvSpPr/>
            <p:nvPr/>
          </p:nvSpPr>
          <p:spPr>
            <a:xfrm>
              <a:off x="636472" y="949109"/>
              <a:ext cx="1504981" cy="807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007"/>
                  </a:moveTo>
                  <a:lnTo>
                    <a:pt x="5141" y="0"/>
                  </a:lnTo>
                  <a:lnTo>
                    <a:pt x="10290" y="16027"/>
                  </a:lnTo>
                  <a:lnTo>
                    <a:pt x="18130" y="13251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425" name="Shape 425"/>
            <p:cNvSpPr/>
            <p:nvPr/>
          </p:nvSpPr>
          <p:spPr>
            <a:xfrm>
              <a:off x="670381" y="977862"/>
              <a:ext cx="1510342" cy="51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935"/>
                  </a:moveTo>
                  <a:lnTo>
                    <a:pt x="12067" y="18598"/>
                  </a:lnTo>
                  <a:lnTo>
                    <a:pt x="1733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</p:grpSp>
      <p:pic>
        <p:nvPicPr>
          <p:cNvPr id="427" name="pasted-image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5960" y="2397009"/>
            <a:ext cx="2300821" cy="1498900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Shape 428"/>
          <p:cNvSpPr/>
          <p:nvPr/>
        </p:nvSpPr>
        <p:spPr>
          <a:xfrm>
            <a:off x="2219914" y="1705793"/>
            <a:ext cx="93455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1266"/>
              <a:t>로봇 팔</a:t>
            </a:r>
            <a:r>
              <a:rPr sz="1266"/>
              <a:t/>
            </a:r>
            <a:br>
              <a:rPr sz="1266"/>
            </a:br>
            <a:r>
              <a:rPr sz="1687"/>
              <a:t>(아두이노)</a:t>
            </a:r>
          </a:p>
        </p:txBody>
      </p:sp>
      <p:sp>
        <p:nvSpPr>
          <p:cNvPr id="429" name="Shape 429"/>
          <p:cNvSpPr/>
          <p:nvPr/>
        </p:nvSpPr>
        <p:spPr>
          <a:xfrm>
            <a:off x="4305539" y="1823846"/>
            <a:ext cx="63639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r>
              <a:rPr sz="1266"/>
              <a:t>앱인벤터</a:t>
            </a:r>
          </a:p>
        </p:txBody>
      </p:sp>
      <p:sp>
        <p:nvSpPr>
          <p:cNvPr id="430" name="Shape 430"/>
          <p:cNvSpPr/>
          <p:nvPr/>
        </p:nvSpPr>
        <p:spPr>
          <a:xfrm>
            <a:off x="6639688" y="1835605"/>
            <a:ext cx="354264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r>
              <a:rPr sz="1266"/>
              <a:t>서버</a:t>
            </a:r>
          </a:p>
        </p:txBody>
      </p:sp>
      <p:sp>
        <p:nvSpPr>
          <p:cNvPr id="431" name="Shape 431"/>
          <p:cNvSpPr/>
          <p:nvPr/>
        </p:nvSpPr>
        <p:spPr>
          <a:xfrm>
            <a:off x="8676815" y="1835605"/>
            <a:ext cx="63639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r>
              <a:rPr sz="1266"/>
              <a:t>구글차트</a:t>
            </a:r>
          </a:p>
        </p:txBody>
      </p:sp>
      <p:sp>
        <p:nvSpPr>
          <p:cNvPr id="432" name="Shape 432"/>
          <p:cNvSpPr/>
          <p:nvPr/>
        </p:nvSpPr>
        <p:spPr>
          <a:xfrm>
            <a:off x="3801146" y="2958413"/>
            <a:ext cx="4039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3" name="Shape 433"/>
          <p:cNvSpPr/>
          <p:nvPr/>
        </p:nvSpPr>
        <p:spPr>
          <a:xfrm>
            <a:off x="3801146" y="3475083"/>
            <a:ext cx="4039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4" name="Shape 434"/>
          <p:cNvSpPr/>
          <p:nvPr/>
        </p:nvSpPr>
        <p:spPr>
          <a:xfrm>
            <a:off x="5598642" y="2888123"/>
            <a:ext cx="4039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5" name="Shape 435"/>
          <p:cNvSpPr/>
          <p:nvPr/>
        </p:nvSpPr>
        <p:spPr>
          <a:xfrm>
            <a:off x="5598642" y="3404794"/>
            <a:ext cx="4039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6" name="Shape 436"/>
          <p:cNvSpPr/>
          <p:nvPr/>
        </p:nvSpPr>
        <p:spPr>
          <a:xfrm>
            <a:off x="7766005" y="2888123"/>
            <a:ext cx="4039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7" name="Shape 437"/>
          <p:cNvSpPr/>
          <p:nvPr/>
        </p:nvSpPr>
        <p:spPr>
          <a:xfrm>
            <a:off x="7766005" y="3404794"/>
            <a:ext cx="4039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8" name="Shape 438"/>
          <p:cNvSpPr/>
          <p:nvPr/>
        </p:nvSpPr>
        <p:spPr>
          <a:xfrm>
            <a:off x="5927382" y="4868018"/>
            <a:ext cx="2140009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700"/>
            </a:lvl1pPr>
          </a:lstStyle>
          <a:p>
            <a:r>
              <a:rPr sz="1195"/>
              <a:t>*DB를 구축하여 자료저장가능</a:t>
            </a:r>
          </a:p>
        </p:txBody>
      </p:sp>
      <p:sp>
        <p:nvSpPr>
          <p:cNvPr id="439" name="Shape 439"/>
          <p:cNvSpPr/>
          <p:nvPr/>
        </p:nvSpPr>
        <p:spPr>
          <a:xfrm>
            <a:off x="1798369" y="4868018"/>
            <a:ext cx="2664192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defRPr sz="1700"/>
            </a:pPr>
            <a:r>
              <a:rPr sz="1195"/>
              <a:t>*</a:t>
            </a:r>
            <a:r>
              <a:rPr lang="ko-KR" altLang="en-US" sz="1195"/>
              <a:t>아두이노를 이용한 로봇팔 자동 제어</a:t>
            </a:r>
            <a:endParaRPr sz="1195"/>
          </a:p>
        </p:txBody>
      </p:sp>
      <p:sp>
        <p:nvSpPr>
          <p:cNvPr id="440" name="Shape 440"/>
          <p:cNvSpPr/>
          <p:nvPr/>
        </p:nvSpPr>
        <p:spPr>
          <a:xfrm>
            <a:off x="1970313" y="5497577"/>
            <a:ext cx="1976503" cy="526747"/>
          </a:xfrm>
          <a:prstGeom prst="rect">
            <a:avLst/>
          </a:prstGeom>
          <a:ln w="12700">
            <a:solidFill>
              <a:srgbClr val="DCDE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100">
                <a:solidFill>
                  <a:srgbClr val="53585F"/>
                </a:solidFill>
              </a:defRPr>
            </a:pPr>
            <a:r>
              <a:rPr lang="ko-KR" altLang="en-US" sz="1477" dirty="0"/>
              <a:t>물건을 옮기고 일하는 </a:t>
            </a:r>
            <a:endParaRPr lang="en-US" sz="1477" dirty="0"/>
          </a:p>
          <a:p>
            <a:pPr>
              <a:defRPr sz="2100">
                <a:solidFill>
                  <a:srgbClr val="53585F"/>
                </a:solidFill>
              </a:defRPr>
            </a:pPr>
            <a:r>
              <a:rPr sz="1477" b="1" dirty="0" smtClean="0">
                <a:solidFill>
                  <a:schemeClr val="accent5"/>
                </a:solidFill>
              </a:rPr>
              <a:t>자동 </a:t>
            </a:r>
            <a:r>
              <a:rPr sz="1477" b="1" dirty="0">
                <a:solidFill>
                  <a:schemeClr val="accent5"/>
                </a:solidFill>
              </a:rPr>
              <a:t>제어</a:t>
            </a:r>
            <a:r>
              <a:rPr lang="ko-KR" altLang="en-US" sz="1477" b="1" dirty="0">
                <a:solidFill>
                  <a:schemeClr val="accent5"/>
                </a:solidFill>
              </a:rPr>
              <a:t> 시스템 </a:t>
            </a:r>
            <a:r>
              <a:rPr sz="1477" b="1" dirty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441" name="Shape 441"/>
          <p:cNvSpPr/>
          <p:nvPr/>
        </p:nvSpPr>
        <p:spPr>
          <a:xfrm>
            <a:off x="4460349" y="5486599"/>
            <a:ext cx="2678618" cy="526747"/>
          </a:xfrm>
          <a:prstGeom prst="rect">
            <a:avLst/>
          </a:prstGeom>
          <a:ln w="12700">
            <a:solidFill>
              <a:srgbClr val="DCDE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100">
                <a:solidFill>
                  <a:srgbClr val="53585F"/>
                </a:solidFill>
              </a:defRPr>
            </a:pPr>
            <a:r>
              <a:rPr lang="ko-KR" altLang="en-US" sz="1477" dirty="0"/>
              <a:t>자동 제어 값을 스마트 폰으로 </a:t>
            </a:r>
            <a:endParaRPr lang="en-US" altLang="ko-KR" sz="1477" dirty="0"/>
          </a:p>
          <a:p>
            <a:pPr>
              <a:defRPr sz="2100">
                <a:solidFill>
                  <a:srgbClr val="53585F"/>
                </a:solidFill>
              </a:defRPr>
            </a:pPr>
            <a:r>
              <a:rPr sz="1477" b="1" dirty="0">
                <a:solidFill>
                  <a:schemeClr val="accent5"/>
                </a:solidFill>
              </a:rPr>
              <a:t>원격 제어</a:t>
            </a:r>
            <a:r>
              <a:rPr lang="ko-KR" altLang="en-US" sz="1477" b="1" dirty="0">
                <a:solidFill>
                  <a:schemeClr val="accent5"/>
                </a:solidFill>
              </a:rPr>
              <a:t> 시스템 </a:t>
            </a:r>
            <a:r>
              <a:rPr sz="1477" b="1" dirty="0"/>
              <a:t> </a:t>
            </a:r>
          </a:p>
        </p:txBody>
      </p:sp>
      <p:sp>
        <p:nvSpPr>
          <p:cNvPr id="442" name="Shape 442"/>
          <p:cNvSpPr/>
          <p:nvPr/>
        </p:nvSpPr>
        <p:spPr>
          <a:xfrm>
            <a:off x="8195960" y="5481734"/>
            <a:ext cx="1976503" cy="526747"/>
          </a:xfrm>
          <a:prstGeom prst="rect">
            <a:avLst/>
          </a:prstGeom>
          <a:ln w="12700">
            <a:solidFill>
              <a:srgbClr val="DCDE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100">
                <a:solidFill>
                  <a:srgbClr val="53585F"/>
                </a:solidFill>
              </a:defRPr>
            </a:pPr>
            <a:r>
              <a:rPr lang="ko-KR" altLang="en-US" sz="1477" dirty="0"/>
              <a:t>일한 내용을 기록하면 </a:t>
            </a:r>
            <a:endParaRPr lang="en-US" altLang="ko-KR" sz="1477" dirty="0"/>
          </a:p>
          <a:p>
            <a:pPr>
              <a:defRPr sz="2100">
                <a:solidFill>
                  <a:srgbClr val="53585F"/>
                </a:solidFill>
              </a:defRPr>
            </a:pPr>
            <a:r>
              <a:rPr sz="1477" b="1" dirty="0">
                <a:solidFill>
                  <a:schemeClr val="accent5"/>
                </a:solidFill>
              </a:rPr>
              <a:t>그래픽</a:t>
            </a:r>
            <a:r>
              <a:rPr lang="ko-KR" altLang="en-US" sz="1477" dirty="0">
                <a:solidFill>
                  <a:schemeClr val="accent5"/>
                </a:solidFill>
              </a:rPr>
              <a:t> </a:t>
            </a:r>
            <a:r>
              <a:rPr sz="1477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55151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5400"/>
            <a:ext cx="10134600" cy="6807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551365"/>
            <a:ext cx="3276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022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32" y="344237"/>
            <a:ext cx="10541000" cy="5816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74" y="5310605"/>
            <a:ext cx="3276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23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69" y="4679"/>
            <a:ext cx="10452100" cy="5702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69" y="4787900"/>
            <a:ext cx="32512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893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58" y="187827"/>
            <a:ext cx="10591800" cy="5969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25" y="4978560"/>
            <a:ext cx="2294023" cy="187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08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558800"/>
            <a:ext cx="9944100" cy="5740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662" y="4735895"/>
            <a:ext cx="2142958" cy="156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776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화살표[L] 1"/>
          <p:cNvSpPr/>
          <p:nvPr/>
        </p:nvSpPr>
        <p:spPr>
          <a:xfrm>
            <a:off x="4083549" y="2847218"/>
            <a:ext cx="869659" cy="1013205"/>
          </a:xfrm>
          <a:prstGeom prst="leftArrow">
            <a:avLst/>
          </a:prstGeom>
          <a:solidFill>
            <a:srgbClr val="5B9BD5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990" y="1302259"/>
            <a:ext cx="2755900" cy="4406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55" y="2001307"/>
            <a:ext cx="3170207" cy="23940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2168" y="2731041"/>
            <a:ext cx="2347503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/>
              <a:t>automid1</a:t>
            </a:r>
            <a:r>
              <a:rPr kumimoji="1" lang="en-US" altLang="ko-KR" sz="3600" b="1">
                <a:solidFill>
                  <a:srgbClr val="FF0000"/>
                </a:solidFill>
              </a:rPr>
              <a:t>20</a:t>
            </a:r>
            <a:r>
              <a:rPr kumimoji="1" lang="en-US" altLang="ko-KR" sz="3200"/>
              <a:t>_</a:t>
            </a:r>
            <a:endParaRPr kumimoji="1" lang="ko-KR" altLang="en-US" sz="3200"/>
          </a:p>
        </p:txBody>
      </p:sp>
      <p:sp>
        <p:nvSpPr>
          <p:cNvPr id="6" name="TextBox 5"/>
          <p:cNvSpPr txBox="1"/>
          <p:nvPr/>
        </p:nvSpPr>
        <p:spPr>
          <a:xfrm>
            <a:off x="5094620" y="1880809"/>
            <a:ext cx="2341604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/>
              <a:t>auto</a:t>
            </a:r>
            <a:r>
              <a:rPr kumimoji="1" lang="en-US" altLang="ko-KR" sz="2000"/>
              <a:t>high</a:t>
            </a:r>
            <a:r>
              <a:rPr kumimoji="1" lang="en-US" altLang="ko-KR" sz="3600" b="1">
                <a:solidFill>
                  <a:srgbClr val="FF0000"/>
                </a:solidFill>
              </a:rPr>
              <a:t>20</a:t>
            </a:r>
            <a:r>
              <a:rPr kumimoji="1" lang="en-US" altLang="ko-KR" sz="3200"/>
              <a:t>_</a:t>
            </a:r>
            <a:endParaRPr kumimoji="1" lang="ko-KR" alt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5123682" y="4627892"/>
            <a:ext cx="2347503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/>
              <a:t>autolow</a:t>
            </a:r>
            <a:r>
              <a:rPr kumimoji="1" lang="en-US" altLang="ko-KR" sz="3600" b="1">
                <a:solidFill>
                  <a:srgbClr val="FF0000"/>
                </a:solidFill>
              </a:rPr>
              <a:t>20</a:t>
            </a:r>
            <a:r>
              <a:rPr kumimoji="1" lang="en-US" altLang="ko-KR" sz="3200"/>
              <a:t>_</a:t>
            </a:r>
            <a:endParaRPr kumimoji="1" lang="ko-KR" altLang="en-US" sz="3200"/>
          </a:p>
        </p:txBody>
      </p:sp>
      <p:sp>
        <p:nvSpPr>
          <p:cNvPr id="8" name="TextBox 7"/>
          <p:cNvSpPr txBox="1"/>
          <p:nvPr/>
        </p:nvSpPr>
        <p:spPr>
          <a:xfrm>
            <a:off x="5062480" y="3661483"/>
            <a:ext cx="2347503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/>
              <a:t>automid2</a:t>
            </a:r>
            <a:r>
              <a:rPr kumimoji="1" lang="en-US" altLang="ko-KR" sz="3600" b="1">
                <a:solidFill>
                  <a:srgbClr val="FF0000"/>
                </a:solidFill>
              </a:rPr>
              <a:t>20</a:t>
            </a:r>
            <a:r>
              <a:rPr kumimoji="1" lang="en-US" altLang="ko-KR" sz="3200"/>
              <a:t>_</a:t>
            </a:r>
            <a:endParaRPr kumimoji="1" lang="ko-KR" altLang="en-US" sz="3200"/>
          </a:p>
        </p:txBody>
      </p:sp>
      <p:sp>
        <p:nvSpPr>
          <p:cNvPr id="9" name="TextBox 8"/>
          <p:cNvSpPr txBox="1"/>
          <p:nvPr/>
        </p:nvSpPr>
        <p:spPr>
          <a:xfrm>
            <a:off x="5171865" y="5442157"/>
            <a:ext cx="2128731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/>
              <a:t>autoarc</a:t>
            </a:r>
            <a:r>
              <a:rPr kumimoji="1" lang="en-US" altLang="ko-KR" sz="3600" b="1">
                <a:solidFill>
                  <a:srgbClr val="FF0000"/>
                </a:solidFill>
              </a:rPr>
              <a:t>20</a:t>
            </a:r>
            <a:r>
              <a:rPr kumimoji="1" lang="en-US" altLang="ko-KR" sz="3200"/>
              <a:t>_</a:t>
            </a:r>
            <a:endParaRPr kumimoji="1"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18565486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747" y="0"/>
            <a:ext cx="834250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88718" y="3453006"/>
            <a:ext cx="2134094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/>
              <a:t>automid1</a:t>
            </a:r>
            <a:r>
              <a:rPr kumimoji="1" lang="en-US" altLang="ko-KR" sz="3600" b="1">
                <a:solidFill>
                  <a:srgbClr val="FF0000"/>
                </a:solidFill>
              </a:rPr>
              <a:t>20</a:t>
            </a:r>
            <a:r>
              <a:rPr kumimoji="1" lang="en-US" altLang="ko-KR" sz="3200"/>
              <a:t>_</a:t>
            </a:r>
            <a:endParaRPr kumimoji="1" lang="ko-KR" altLang="en-US" sz="3200"/>
          </a:p>
        </p:txBody>
      </p:sp>
      <p:sp>
        <p:nvSpPr>
          <p:cNvPr id="4" name="TextBox 3"/>
          <p:cNvSpPr txBox="1"/>
          <p:nvPr/>
        </p:nvSpPr>
        <p:spPr>
          <a:xfrm>
            <a:off x="9888718" y="5153984"/>
            <a:ext cx="2128731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/>
              <a:t>auto</a:t>
            </a:r>
            <a:r>
              <a:rPr kumimoji="1" lang="en-US" altLang="ko-KR" sz="2000"/>
              <a:t>high</a:t>
            </a:r>
            <a:r>
              <a:rPr kumimoji="1" lang="en-US" altLang="ko-KR" sz="3600" b="1">
                <a:solidFill>
                  <a:srgbClr val="FF0000"/>
                </a:solidFill>
              </a:rPr>
              <a:t>20</a:t>
            </a:r>
            <a:r>
              <a:rPr kumimoji="1" lang="en-US" altLang="ko-KR" sz="3200"/>
              <a:t>_</a:t>
            </a:r>
            <a:endParaRPr kumimoji="1" lang="ko-KR" altLang="en-US" sz="3200"/>
          </a:p>
        </p:txBody>
      </p:sp>
      <p:sp>
        <p:nvSpPr>
          <p:cNvPr id="6" name="TextBox 5"/>
          <p:cNvSpPr txBox="1"/>
          <p:nvPr/>
        </p:nvSpPr>
        <p:spPr>
          <a:xfrm>
            <a:off x="9888718" y="2423445"/>
            <a:ext cx="2134094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/>
              <a:t>autolow</a:t>
            </a:r>
            <a:r>
              <a:rPr kumimoji="1" lang="en-US" altLang="ko-KR" sz="3600" b="1">
                <a:solidFill>
                  <a:srgbClr val="FF0000"/>
                </a:solidFill>
              </a:rPr>
              <a:t>20</a:t>
            </a:r>
            <a:r>
              <a:rPr kumimoji="1" lang="en-US" altLang="ko-KR" sz="3200"/>
              <a:t>_</a:t>
            </a:r>
            <a:endParaRPr kumimoji="1" lang="ko-KR" alt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9888718" y="4303495"/>
            <a:ext cx="2134094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/>
              <a:t>automid2</a:t>
            </a:r>
            <a:r>
              <a:rPr kumimoji="1" lang="en-US" altLang="ko-KR" sz="3600" b="1">
                <a:solidFill>
                  <a:srgbClr val="FF0000"/>
                </a:solidFill>
              </a:rPr>
              <a:t>20</a:t>
            </a:r>
            <a:r>
              <a:rPr kumimoji="1" lang="en-US" altLang="ko-KR" sz="3200"/>
              <a:t>_</a:t>
            </a:r>
            <a:endParaRPr kumimoji="1" lang="ko-KR" altLang="en-US" sz="3200"/>
          </a:p>
        </p:txBody>
      </p:sp>
      <p:sp>
        <p:nvSpPr>
          <p:cNvPr id="8" name="TextBox 7"/>
          <p:cNvSpPr txBox="1"/>
          <p:nvPr/>
        </p:nvSpPr>
        <p:spPr>
          <a:xfrm>
            <a:off x="10063269" y="5990583"/>
            <a:ext cx="2128731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/>
              <a:t>autoarc</a:t>
            </a:r>
            <a:r>
              <a:rPr kumimoji="1" lang="en-US" altLang="ko-KR" sz="3600" b="1">
                <a:solidFill>
                  <a:srgbClr val="FF0000"/>
                </a:solidFill>
              </a:rPr>
              <a:t>20</a:t>
            </a:r>
            <a:r>
              <a:rPr kumimoji="1" lang="en-US" altLang="ko-KR" sz="3200"/>
              <a:t>_</a:t>
            </a:r>
            <a:endParaRPr kumimoji="1"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17170843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19" y="457996"/>
            <a:ext cx="5346700" cy="4889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076" y="316044"/>
            <a:ext cx="5605182" cy="5467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274" y="5347496"/>
            <a:ext cx="3111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827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715"/>
            <a:ext cx="12192000" cy="51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01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69368" y="2674363"/>
            <a:ext cx="4307896" cy="1140531"/>
          </a:xfrm>
        </p:spPr>
        <p:txBody>
          <a:bodyPr>
            <a:normAutofit/>
          </a:bodyPr>
          <a:lstStyle/>
          <a:p>
            <a:r>
              <a:rPr kumimoji="1" lang="ko-KR" altLang="en-US" sz="4000" u="sng"/>
              <a:t>스터디 </a:t>
            </a:r>
            <a:r>
              <a:rPr kumimoji="1" lang="ko-KR" altLang="en-US" sz="2400" u="sng"/>
              <a:t>싸이트</a:t>
            </a:r>
          </a:p>
        </p:txBody>
      </p:sp>
    </p:spTree>
    <p:extLst>
      <p:ext uri="{BB962C8B-B14F-4D97-AF65-F5344CB8AC3E}">
        <p14:creationId xmlns:p14="http://schemas.microsoft.com/office/powerpoint/2010/main" val="12172747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" y="-100209"/>
            <a:ext cx="908119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79704" y="2267211"/>
            <a:ext cx="27181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mtClean="0"/>
              <a:t>외형 제작하기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912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94219"/>
            <a:ext cx="9144000" cy="58695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82304" y="2784901"/>
            <a:ext cx="3313144" cy="136383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0" hangingPunct="0"/>
            <a:r>
              <a:rPr lang="ko-KR" altLang="en-US" sz="4640">
                <a:solidFill>
                  <a:srgbClr val="FFFFFF"/>
                </a:solidFill>
                <a:sym typeface="Helvetica Neue Medium"/>
              </a:rPr>
              <a:t>생활 코딩</a:t>
            </a:r>
            <a:r>
              <a:rPr lang="en-US" altLang="ko-KR" sz="4640">
                <a:solidFill>
                  <a:srgbClr val="FFFFFF"/>
                </a:solidFill>
                <a:sym typeface="Helvetica Neue Medium"/>
              </a:rPr>
              <a:t> </a:t>
            </a:r>
            <a:r>
              <a:rPr lang="ko-KR" altLang="en-US" sz="4640" dirty="0">
                <a:solidFill>
                  <a:srgbClr val="FFFFFF"/>
                </a:solidFill>
                <a:sym typeface="Helvetica Neue Medium"/>
              </a:rPr>
              <a:t>강좌</a:t>
            </a:r>
            <a:r>
              <a:rPr lang="en-US" altLang="ko-KR" sz="4640" dirty="0">
                <a:solidFill>
                  <a:srgbClr val="FFFFFF"/>
                </a:solidFill>
                <a:sym typeface="Helvetica Neue Medium"/>
              </a:rPr>
              <a:t> </a:t>
            </a:r>
            <a:endParaRPr lang="ko-KR" altLang="en-US" sz="4640" dirty="0">
              <a:solidFill>
                <a:srgbClr val="FFFFFF"/>
              </a:solidFill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07938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38029"/>
            <a:ext cx="9144000" cy="561056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16647" y="3073730"/>
            <a:ext cx="3644458" cy="78617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0" hangingPunct="0"/>
            <a:r>
              <a:rPr lang="en-US" altLang="ko-KR" sz="4640" dirty="0" err="1">
                <a:solidFill>
                  <a:srgbClr val="FFFFFF"/>
                </a:solidFill>
                <a:sym typeface="Helvetica Neue Medium"/>
              </a:rPr>
              <a:t>Udemy</a:t>
            </a:r>
            <a:r>
              <a:rPr lang="en-US" altLang="ko-KR" sz="4640" dirty="0">
                <a:solidFill>
                  <a:srgbClr val="FFFFFF"/>
                </a:solidFill>
                <a:sym typeface="Helvetica Neue Medium"/>
              </a:rPr>
              <a:t> </a:t>
            </a:r>
            <a:r>
              <a:rPr lang="ko-KR" altLang="en-US" sz="4640" dirty="0">
                <a:solidFill>
                  <a:srgbClr val="FFFFFF"/>
                </a:solidFill>
                <a:sym typeface="Helvetica Neue Medium"/>
              </a:rPr>
              <a:t>강좌</a:t>
            </a:r>
            <a:r>
              <a:rPr lang="en-US" altLang="ko-KR" sz="4640" dirty="0">
                <a:solidFill>
                  <a:srgbClr val="FFFFFF"/>
                </a:solidFill>
                <a:sym typeface="Helvetica Neue Medium"/>
              </a:rPr>
              <a:t> </a:t>
            </a:r>
            <a:endParaRPr lang="ko-KR" altLang="en-US" sz="4640" dirty="0">
              <a:solidFill>
                <a:srgbClr val="FFFFFF"/>
              </a:solidFill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831389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03533"/>
            <a:ext cx="9144000" cy="585093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39428" y="3313256"/>
            <a:ext cx="3313144" cy="78617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0" hangingPunct="0"/>
            <a:r>
              <a:rPr lang="en-US" altLang="ko-KR" sz="4640">
                <a:solidFill>
                  <a:srgbClr val="FFFFFF"/>
                </a:solidFill>
                <a:sym typeface="Helvetica Neue Medium"/>
              </a:rPr>
              <a:t>Tensorflow</a:t>
            </a:r>
            <a:endParaRPr lang="ko-KR" altLang="en-US" sz="4640">
              <a:solidFill>
                <a:srgbClr val="FFFFFF"/>
              </a:solidFill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6858351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56825"/>
            <a:ext cx="9144000" cy="561999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234424" y="3073730"/>
            <a:ext cx="4008904" cy="78617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0" hangingPunct="0"/>
            <a:r>
              <a:rPr lang="en-US" altLang="ko-KR" sz="4640">
                <a:solidFill>
                  <a:srgbClr val="FFFFFF"/>
                </a:solidFill>
                <a:sym typeface="Helvetica Neue Medium"/>
              </a:rPr>
              <a:t>Unity </a:t>
            </a:r>
            <a:r>
              <a:rPr lang="ko-KR" altLang="en-US" sz="4640">
                <a:solidFill>
                  <a:srgbClr val="FFFFFF"/>
                </a:solidFill>
                <a:sym typeface="Helvetica Neue Medium"/>
              </a:rPr>
              <a:t>강좌</a:t>
            </a:r>
            <a:r>
              <a:rPr lang="en-US" altLang="ko-KR" sz="4640">
                <a:solidFill>
                  <a:srgbClr val="FFFFFF"/>
                </a:solidFill>
                <a:sym typeface="Helvetica Neue Medium"/>
              </a:rPr>
              <a:t> </a:t>
            </a:r>
            <a:endParaRPr lang="ko-KR" altLang="en-US" sz="4640">
              <a:solidFill>
                <a:srgbClr val="FFFFFF"/>
              </a:solidFill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873889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47532"/>
            <a:ext cx="9144000" cy="536293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78088" y="1901315"/>
            <a:ext cx="4008904" cy="78617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0" hangingPunct="0"/>
            <a:r>
              <a:rPr lang="en-US" altLang="ko-KR" sz="4640">
                <a:solidFill>
                  <a:srgbClr val="FFFFFF"/>
                </a:solidFill>
                <a:sym typeface="Helvetica Neue Medium"/>
              </a:rPr>
              <a:t>React</a:t>
            </a:r>
            <a:endParaRPr lang="ko-KR" altLang="en-US" sz="4640">
              <a:solidFill>
                <a:srgbClr val="FFFFFF"/>
              </a:solidFill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477676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82" y="378198"/>
            <a:ext cx="8849265" cy="610316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32718" y="3338470"/>
            <a:ext cx="4008904" cy="78617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0" hangingPunct="0"/>
            <a:r>
              <a:rPr lang="en-US" altLang="ko-KR" sz="4640">
                <a:solidFill>
                  <a:srgbClr val="FFFFFF"/>
                </a:solidFill>
                <a:sym typeface="Helvetica Neue Medium"/>
              </a:rPr>
              <a:t>node-red</a:t>
            </a:r>
            <a:endParaRPr lang="ko-KR" altLang="en-US" sz="464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170" y="4282199"/>
            <a:ext cx="4529978" cy="25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024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5614" y="1466036"/>
            <a:ext cx="6894596" cy="972365"/>
          </a:xfrm>
        </p:spPr>
        <p:txBody>
          <a:bodyPr/>
          <a:lstStyle/>
          <a:p>
            <a:r>
              <a:rPr kumimoji="1" lang="ko-KR" altLang="en-US"/>
              <a:t>아두이노 프로그래밍 설치</a:t>
            </a:r>
          </a:p>
        </p:txBody>
      </p:sp>
    </p:spTree>
    <p:extLst>
      <p:ext uri="{BB962C8B-B14F-4D97-AF65-F5344CB8AC3E}">
        <p14:creationId xmlns:p14="http://schemas.microsoft.com/office/powerpoint/2010/main" val="590932298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0295" y="3015916"/>
            <a:ext cx="6753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u="sng" dirty="0" smtClean="0"/>
              <a:t>감사합니다</a:t>
            </a:r>
            <a:r>
              <a:rPr kumimoji="1" lang="en-US" altLang="ko-KR" sz="4000" u="sng" dirty="0" smtClean="0"/>
              <a:t>.</a:t>
            </a:r>
            <a:r>
              <a:rPr kumimoji="1" lang="ko-KR" altLang="en-US" sz="4000" u="sng" dirty="0" smtClean="0"/>
              <a:t> </a:t>
            </a:r>
            <a:endParaRPr kumimoji="1" lang="ko-KR" altLang="en-US" sz="4000" u="sng" dirty="0"/>
          </a:p>
        </p:txBody>
      </p:sp>
    </p:spTree>
    <p:extLst>
      <p:ext uri="{BB962C8B-B14F-4D97-AF65-F5344CB8AC3E}">
        <p14:creationId xmlns:p14="http://schemas.microsoft.com/office/powerpoint/2010/main" val="423634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70" y="0"/>
            <a:ext cx="9890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05" y="0"/>
            <a:ext cx="4994516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036" y="0"/>
            <a:ext cx="4811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90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6355</TotalTime>
  <Words>733</Words>
  <Application>Microsoft Macintosh PowerPoint</Application>
  <PresentationFormat>와이드스크린</PresentationFormat>
  <Paragraphs>272</Paragraphs>
  <Slides>77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5" baseType="lpstr">
      <vt:lpstr>맑은 고딕</vt:lpstr>
      <vt:lpstr>Apple SD 산돌고딕 Neo 얇은체</vt:lpstr>
      <vt:lpstr>Calibri</vt:lpstr>
      <vt:lpstr>Helvetica</vt:lpstr>
      <vt:lpstr>Helvetica Neue Medium</vt:lpstr>
      <vt:lpstr>Nanum Gothic</vt:lpstr>
      <vt:lpstr>Arial</vt:lpstr>
      <vt:lpstr>Office 테마</vt:lpstr>
      <vt:lpstr>PowerPoint 프레젠테이션</vt:lpstr>
      <vt:lpstr>PowerPoint 프레젠테이션</vt:lpstr>
      <vt:lpstr>사물인터넷이 적용되려면</vt:lpstr>
      <vt:lpstr>사물인터넷기술이란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스터디 싸이트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아두이노 프로그래밍 설치</vt:lpstr>
      <vt:lpstr>PowerPoint 프레젠테이션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136</cp:revision>
  <dcterms:created xsi:type="dcterms:W3CDTF">2018-04-09T04:40:55Z</dcterms:created>
  <dcterms:modified xsi:type="dcterms:W3CDTF">2018-06-11T04:56:57Z</dcterms:modified>
</cp:coreProperties>
</file>